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4"/>
  </p:handoutMasterIdLst>
  <p:sldIdLst>
    <p:sldId id="259" r:id="rId3"/>
    <p:sldId id="335" r:id="rId5"/>
    <p:sldId id="337" r:id="rId6"/>
    <p:sldId id="390" r:id="rId7"/>
    <p:sldId id="363" r:id="rId8"/>
    <p:sldId id="364" r:id="rId9"/>
    <p:sldId id="391" r:id="rId10"/>
    <p:sldId id="365" r:id="rId11"/>
    <p:sldId id="392" r:id="rId12"/>
    <p:sldId id="393" r:id="rId13"/>
    <p:sldId id="339" r:id="rId14"/>
    <p:sldId id="394" r:id="rId15"/>
    <p:sldId id="366" r:id="rId16"/>
    <p:sldId id="387" r:id="rId17"/>
    <p:sldId id="370" r:id="rId18"/>
    <p:sldId id="371" r:id="rId19"/>
    <p:sldId id="395" r:id="rId20"/>
    <p:sldId id="367" r:id="rId21"/>
    <p:sldId id="377" r:id="rId22"/>
    <p:sldId id="380" r:id="rId23"/>
    <p:sldId id="397" r:id="rId24"/>
    <p:sldId id="381" r:id="rId25"/>
    <p:sldId id="382" r:id="rId26"/>
    <p:sldId id="383" r:id="rId27"/>
    <p:sldId id="398" r:id="rId28"/>
    <p:sldId id="385" r:id="rId29"/>
    <p:sldId id="399" r:id="rId30"/>
    <p:sldId id="386" r:id="rId31"/>
    <p:sldId id="368" r:id="rId32"/>
    <p:sldId id="388" r:id="rId33"/>
    <p:sldId id="400" r:id="rId34"/>
    <p:sldId id="373" r:id="rId35"/>
    <p:sldId id="389" r:id="rId36"/>
    <p:sldId id="401" r:id="rId37"/>
    <p:sldId id="374" r:id="rId38"/>
    <p:sldId id="375" r:id="rId39"/>
    <p:sldId id="402" r:id="rId40"/>
    <p:sldId id="403" r:id="rId41"/>
    <p:sldId id="376" r:id="rId42"/>
    <p:sldId id="334" r:id="rId4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0070C0"/>
    <a:srgbClr val="024EBE"/>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81311" autoAdjust="0"/>
  </p:normalViewPr>
  <p:slideViewPr>
    <p:cSldViewPr snapToGrid="0">
      <p:cViewPr varScale="1">
        <p:scale>
          <a:sx n="106" d="100"/>
          <a:sy n="106" d="100"/>
        </p:scale>
        <p:origin x="789" y="51"/>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handoutMaster" Target="handoutMasters/handoutMaster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lqy\Desktop\2024&#24180;&#24037;&#20316;\&#20854;&#20182;&#20107;&#29289;\&#20250;&#35758;&#25253;&#21578;\&#31532;&#21313;&#20116;&#23626;&#22269;&#38469;&#31232;&#22303;&#23792;&#20250;\&#31232;&#22303;&#25968;&#25454;-20211226.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216483986133015"/>
          <c:y val="0.113425925925926"/>
          <c:w val="0.821905435340517"/>
          <c:h val="0.773148148148148"/>
        </c:manualLayout>
      </c:layout>
      <c:ofPieChart>
        <c:ofPieType val="bar"/>
        <c:varyColors val="1"/>
        <c:ser>
          <c:idx val="0"/>
          <c:order val="0"/>
          <c:spPr>
            <a:ln w="19050">
              <a:noFill/>
            </a:ln>
          </c:spPr>
          <c:explosion val="0"/>
          <c:dPt>
            <c:idx val="0"/>
            <c:bubble3D val="0"/>
            <c:spPr>
              <a:solidFill>
                <a:schemeClr val="accent1"/>
              </a:solidFill>
              <a:ln w="19050">
                <a:noFill/>
              </a:ln>
              <a:effectLst/>
            </c:spPr>
          </c:dPt>
          <c:dPt>
            <c:idx val="1"/>
            <c:bubble3D val="0"/>
            <c:spPr>
              <a:solidFill>
                <a:schemeClr val="accent2"/>
              </a:solidFill>
              <a:ln w="19050">
                <a:noFill/>
              </a:ln>
              <a:effectLst/>
            </c:spPr>
          </c:dPt>
          <c:dPt>
            <c:idx val="2"/>
            <c:bubble3D val="0"/>
            <c:spPr>
              <a:solidFill>
                <a:schemeClr val="accent3"/>
              </a:solidFill>
              <a:ln w="19050">
                <a:noFill/>
              </a:ln>
              <a:effectLst/>
            </c:spPr>
          </c:dPt>
          <c:dPt>
            <c:idx val="3"/>
            <c:bubble3D val="0"/>
            <c:spPr>
              <a:solidFill>
                <a:schemeClr val="accent4"/>
              </a:solidFill>
              <a:ln w="19050">
                <a:noFill/>
              </a:ln>
              <a:effectLst/>
            </c:spPr>
          </c:dPt>
          <c:dPt>
            <c:idx val="4"/>
            <c:bubble3D val="0"/>
            <c:spPr>
              <a:solidFill>
                <a:schemeClr val="accent5"/>
              </a:solidFill>
              <a:ln w="19050">
                <a:noFill/>
              </a:ln>
              <a:effectLst/>
            </c:spPr>
          </c:dPt>
          <c:dPt>
            <c:idx val="5"/>
            <c:bubble3D val="0"/>
            <c:spPr>
              <a:solidFill>
                <a:schemeClr val="accent6"/>
              </a:solidFill>
              <a:ln w="19050">
                <a:noFill/>
              </a:ln>
              <a:effectLst/>
            </c:spPr>
          </c:dPt>
          <c:dPt>
            <c:idx val="6"/>
            <c:bubble3D val="0"/>
            <c:spPr>
              <a:solidFill>
                <a:schemeClr val="accent1">
                  <a:lumMod val="60000"/>
                </a:schemeClr>
              </a:solidFill>
              <a:ln w="19050">
                <a:noFill/>
              </a:ln>
              <a:effectLst/>
            </c:spPr>
          </c:dPt>
          <c:dPt>
            <c:idx val="7"/>
            <c:bubble3D val="0"/>
            <c:spPr>
              <a:solidFill>
                <a:schemeClr val="accent2">
                  <a:lumMod val="60000"/>
                </a:schemeClr>
              </a:solidFill>
              <a:ln w="19050">
                <a:noFill/>
              </a:ln>
              <a:effectLst/>
            </c:spPr>
          </c:dPt>
          <c:dPt>
            <c:idx val="8"/>
            <c:bubble3D val="0"/>
            <c:spPr>
              <a:solidFill>
                <a:schemeClr val="accent3">
                  <a:lumMod val="60000"/>
                </a:schemeClr>
              </a:solidFill>
              <a:ln w="19050">
                <a:noFill/>
              </a:ln>
              <a:effectLst/>
            </c:spPr>
          </c:dPt>
          <c:dPt>
            <c:idx val="9"/>
            <c:bubble3D val="0"/>
            <c:spPr>
              <a:solidFill>
                <a:schemeClr val="accent4">
                  <a:lumMod val="60000"/>
                </a:schemeClr>
              </a:solidFill>
              <a:ln w="19050">
                <a:noFill/>
              </a:ln>
              <a:effectLst/>
            </c:spPr>
          </c:dPt>
          <c:dPt>
            <c:idx val="10"/>
            <c:bubble3D val="0"/>
            <c:spPr>
              <a:solidFill>
                <a:schemeClr val="accent5">
                  <a:lumMod val="60000"/>
                </a:schemeClr>
              </a:solidFill>
              <a:ln w="19050">
                <a:noFill/>
              </a:ln>
              <a:effectLst/>
            </c:spPr>
          </c:dPt>
          <c:dPt>
            <c:idx val="11"/>
            <c:bubble3D val="0"/>
            <c:spPr>
              <a:solidFill>
                <a:schemeClr val="accent6">
                  <a:lumMod val="60000"/>
                </a:schemeClr>
              </a:solidFill>
              <a:ln w="19050">
                <a:noFill/>
              </a:ln>
              <a:effectLst/>
            </c:spPr>
          </c:dPt>
          <c:dLbls>
            <c:dLbl>
              <c:idx val="0"/>
              <c:layout>
                <c:manualLayout>
                  <c:x val="-0.0313310781651234"/>
                  <c:y val="-0.0391189122193059"/>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dLbl>
              <c:idx val="1"/>
              <c:layout>
                <c:manualLayout>
                  <c:x val="-0.0250624453193351"/>
                  <c:y val="0.0626115485564304"/>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dLbl>
              <c:idx val="2"/>
              <c:layout>
                <c:manualLayout>
                  <c:x val="-0.0588365048118985"/>
                  <c:y val="0.125515456401283"/>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dLbl>
              <c:idx val="8"/>
              <c:layout>
                <c:manualLayout>
                  <c:x val="0.0386144188748496"/>
                  <c:y val="-0.087962962962963"/>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dLbl>
              <c:idx val="9"/>
              <c:layout>
                <c:manualLayout>
                  <c:x val="0.0362010176951715"/>
                  <c:y val="-0.0416666666666667"/>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dLbl>
              <c:idx val="10"/>
              <c:layout>
                <c:manualLayout>
                  <c:x val="0.0120670058983905"/>
                  <c:y val="0.143518518518519"/>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lstStyle/>
              <a:p>
                <a:pPr>
                  <a:defRPr lang="zh-CN" sz="1100" b="0" i="0" u="none" strike="noStrike" kern="1200" baseline="0">
                    <a:solidFill>
                      <a:schemeClr val="tx1">
                        <a:lumMod val="75000"/>
                        <a:lumOff val="25000"/>
                      </a:schemeClr>
                    </a:solidFill>
                    <a:latin typeface="+mn-lt"/>
                    <a:ea typeface="+mn-ea"/>
                    <a:cs typeface="+mn-cs"/>
                  </a:defRPr>
                </a:pPr>
              </a:p>
            </c:txPr>
            <c:dLblPos val="bestFit"/>
            <c:showLegendKey val="0"/>
            <c:showVal val="0"/>
            <c:showCatName val="1"/>
            <c:showSerName val="0"/>
            <c:showPercent val="1"/>
            <c:showBubbleSize val="0"/>
            <c:separator>
</c:separator>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全球产量!$D$486:$D$496</c:f>
              <c:strCache>
                <c:ptCount val="11"/>
                <c:pt idx="0">
                  <c:v>中国</c:v>
                </c:pt>
                <c:pt idx="1">
                  <c:v>美国</c:v>
                </c:pt>
                <c:pt idx="2">
                  <c:v>缅甸</c:v>
                </c:pt>
                <c:pt idx="3">
                  <c:v>澳大利亚</c:v>
                </c:pt>
                <c:pt idx="4">
                  <c:v>泰国</c:v>
                </c:pt>
                <c:pt idx="5">
                  <c:v>印度</c:v>
                </c:pt>
                <c:pt idx="6">
                  <c:v>俄罗斯</c:v>
                </c:pt>
                <c:pt idx="7">
                  <c:v>马达加斯加</c:v>
                </c:pt>
                <c:pt idx="8">
                  <c:v>越南</c:v>
                </c:pt>
                <c:pt idx="9">
                  <c:v>巴西</c:v>
                </c:pt>
                <c:pt idx="10">
                  <c:v>马来西亚</c:v>
                </c:pt>
              </c:strCache>
            </c:strRef>
          </c:cat>
          <c:val>
            <c:numRef>
              <c:f>全球产量!$E$486:$E$496</c:f>
              <c:numCache>
                <c:formatCode>General</c:formatCode>
                <c:ptCount val="11"/>
                <c:pt idx="0">
                  <c:v>240000</c:v>
                </c:pt>
                <c:pt idx="1">
                  <c:v>43000</c:v>
                </c:pt>
                <c:pt idx="2">
                  <c:v>38000</c:v>
                </c:pt>
                <c:pt idx="3">
                  <c:v>18000</c:v>
                </c:pt>
                <c:pt idx="4">
                  <c:v>7100</c:v>
                </c:pt>
                <c:pt idx="5">
                  <c:v>2900</c:v>
                </c:pt>
                <c:pt idx="6">
                  <c:v>2600</c:v>
                </c:pt>
                <c:pt idx="7">
                  <c:v>960</c:v>
                </c:pt>
                <c:pt idx="8">
                  <c:v>600</c:v>
                </c:pt>
                <c:pt idx="9">
                  <c:v>80</c:v>
                </c:pt>
                <c:pt idx="10">
                  <c:v>80</c:v>
                </c:pt>
              </c:numCache>
            </c:numRef>
          </c:val>
        </c:ser>
        <c:dLbls>
          <c:showLegendKey val="0"/>
          <c:showVal val="0"/>
          <c:showCatName val="0"/>
          <c:showSerName val="0"/>
          <c:showPercent val="0"/>
          <c:showBubbleSize val="0"/>
          <c:showLeaderLines val="1"/>
        </c:dLbls>
        <c:gapWidth val="150"/>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extLst>
      <c:ext uri="{0b15fc19-7d7d-44ad-8c2d-2c3a37ce22c3}">
        <chartProps xmlns="https://web.wps.cn/et/2018/main" chartId="{c657af53-7c30-4a43-b944-a56482075a83}"/>
      </c:ext>
    </c:extLst>
  </c:chart>
  <c:spPr>
    <a:solidFill>
      <a:schemeClr val="bg1"/>
    </a:solidFill>
    <a:ln w="9525" cap="flat" cmpd="sng" algn="ctr">
      <a:noFill/>
      <a:round/>
    </a:ln>
    <a:effectLst/>
  </c:spPr>
  <c:txPr>
    <a:bodyPr/>
    <a:lstStyle/>
    <a:p>
      <a:pPr>
        <a:defRPr lang="zh-CN" sz="1100"/>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527559-8B28-4C3E-B3FB-2033FB1BC61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F08D46-24C9-42BF-A1F8-197655DFC32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8F08D46-24C9-42BF-A1F8-197655DFC32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06CDD941-0EFF-4CC3-A86A-421D57E419A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F6089A-E604-4FD8-93F0-CCA6C043938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6CDD941-0EFF-4CC3-A86A-421D57E419A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F6089A-E604-4FD8-93F0-CCA6C043938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6CDD941-0EFF-4CC3-A86A-421D57E419A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F6089A-E604-4FD8-93F0-CCA6C043938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6CDD941-0EFF-4CC3-A86A-421D57E419A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F6089A-E604-4FD8-93F0-CCA6C043938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06CDD941-0EFF-4CC3-A86A-421D57E419A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F6089A-E604-4FD8-93F0-CCA6C043938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06CDD941-0EFF-4CC3-A86A-421D57E419A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9F6089A-E604-4FD8-93F0-CCA6C043938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06CDD941-0EFF-4CC3-A86A-421D57E419A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9F6089A-E604-4FD8-93F0-CCA6C043938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6CDD941-0EFF-4CC3-A86A-421D57E419A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9F6089A-E604-4FD8-93F0-CCA6C043938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6CDD941-0EFF-4CC3-A86A-421D57E419A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9F6089A-E604-4FD8-93F0-CCA6C043938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06CDD941-0EFF-4CC3-A86A-421D57E419A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9F6089A-E604-4FD8-93F0-CCA6C043938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06CDD941-0EFF-4CC3-A86A-421D57E419A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9F6089A-E604-4FD8-93F0-CCA6C043938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CDD941-0EFF-4CC3-A86A-421D57E419A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F6089A-E604-4FD8-93F0-CCA6C043938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tags" Target="../tags/tag8.xml"/><Relationship Id="rId1" Type="http://schemas.openxmlformats.org/officeDocument/2006/relationships/chart" Target="../charts/chart1.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xml"/><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jpeg"/><Relationship Id="rId1" Type="http://schemas.openxmlformats.org/officeDocument/2006/relationships/image" Target="../media/image9.emf"/></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4.jpeg"/><Relationship Id="rId1" Type="http://schemas.openxmlformats.org/officeDocument/2006/relationships/image" Target="../media/image13.emf"/></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16.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emf"/></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0.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1.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1528800"/>
            <a:ext cx="12192000" cy="1606332"/>
          </a:xfrm>
        </p:spPr>
        <p:txBody>
          <a:bodyPr>
            <a:noAutofit/>
          </a:bodyPr>
          <a:lstStyle/>
          <a:p>
            <a:pPr>
              <a:lnSpc>
                <a:spcPts val="6300"/>
              </a:lnSpc>
            </a:pPr>
            <a:r>
              <a:rPr lang="en-US" altLang="zh-CN" sz="36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rPr>
              <a:t>Analysis of the Supply and Demand Pattern of the Chinese Rare Earth Market in 2024 and Prospects for 2025</a:t>
            </a:r>
            <a:endParaRPr lang="zh-CN" altLang="en-US" sz="36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6" name="文本框 5"/>
          <p:cNvSpPr txBox="1"/>
          <p:nvPr/>
        </p:nvSpPr>
        <p:spPr>
          <a:xfrm>
            <a:off x="3202940" y="5311775"/>
            <a:ext cx="5786120" cy="460375"/>
          </a:xfrm>
          <a:prstGeom prst="rect">
            <a:avLst/>
          </a:prstGeom>
          <a:noFill/>
        </p:spPr>
        <p:txBody>
          <a:bodyPr wrap="square" rtlCol="0">
            <a:spAutoFit/>
          </a:bodyPr>
          <a:lstStyle/>
          <a:p>
            <a:pPr algn="ctr"/>
            <a:r>
              <a:rPr lang="en-US" sz="2400" dirty="0" smtClean="0">
                <a:solidFill>
                  <a:srgbClr val="0070C0"/>
                </a:solidFill>
                <a:latin typeface="Arial" panose="020B0604020202020204" pitchFamily="34" charset="0"/>
                <a:cs typeface="Arial" panose="020B0604020202020204" pitchFamily="34" charset="0"/>
              </a:rPr>
              <a:t>May 2025</a:t>
            </a:r>
            <a:r>
              <a:rPr lang="zh-CN" altLang="en-US" sz="2400" dirty="0" smtClean="0">
                <a:solidFill>
                  <a:srgbClr val="0070C0"/>
                </a:solidFill>
                <a:latin typeface="Arial" panose="020B0604020202020204" pitchFamily="34" charset="0"/>
                <a:cs typeface="Arial" panose="020B0604020202020204" pitchFamily="34" charset="0"/>
              </a:rPr>
              <a:t>     </a:t>
            </a:r>
            <a:r>
              <a:rPr lang="en-US" altLang="zh-CN" sz="2400" dirty="0" smtClean="0">
                <a:solidFill>
                  <a:srgbClr val="0070C0"/>
                </a:solidFill>
                <a:latin typeface="Arial" panose="020B0604020202020204" pitchFamily="34" charset="0"/>
                <a:cs typeface="Arial" panose="020B0604020202020204" pitchFamily="34" charset="0"/>
              </a:rPr>
              <a:t>Ningbo</a:t>
            </a:r>
            <a:r>
              <a:rPr lang="zh-CN" altLang="en-US" sz="1200" dirty="0" smtClean="0">
                <a:solidFill>
                  <a:srgbClr val="0070C0"/>
                </a:solidFill>
                <a:latin typeface="Arial" panose="020B0604020202020204" pitchFamily="34" charset="0"/>
                <a:cs typeface="Arial" panose="020B0604020202020204" pitchFamily="34" charset="0"/>
              </a:rPr>
              <a:t>●</a:t>
            </a:r>
            <a:r>
              <a:rPr lang="en-US" altLang="zh-CN" sz="2400" dirty="0" smtClean="0">
                <a:solidFill>
                  <a:srgbClr val="0070C0"/>
                </a:solidFill>
                <a:latin typeface="Arial" panose="020B0604020202020204" pitchFamily="34" charset="0"/>
                <a:cs typeface="Arial" panose="020B0604020202020204" pitchFamily="34" charset="0"/>
              </a:rPr>
              <a:t>Zhejiang</a:t>
            </a:r>
            <a:endParaRPr lang="en-US" altLang="zh-CN" sz="2400" dirty="0" smtClean="0">
              <a:solidFill>
                <a:srgbClr val="0070C0"/>
              </a:solidFill>
              <a:latin typeface="Arial" panose="020B0604020202020204" pitchFamily="34" charset="0"/>
              <a:cs typeface="Arial" panose="020B0604020202020204" pitchFamily="34" charset="0"/>
            </a:endParaRPr>
          </a:p>
        </p:txBody>
      </p:sp>
      <p:pic>
        <p:nvPicPr>
          <p:cNvPr id="8" name="图片 7"/>
          <p:cNvPicPr>
            <a:picLocks noChangeAspect="1"/>
          </p:cNvPicPr>
          <p:nvPr/>
        </p:nvPicPr>
        <p:blipFill rotWithShape="1">
          <a:blip r:embed="rId1">
            <a:extLst>
              <a:ext uri="{28A0092B-C50C-407E-A947-70E740481C1C}">
                <a14:useLocalDpi xmlns:a14="http://schemas.microsoft.com/office/drawing/2010/main" val="0"/>
              </a:ext>
            </a:extLst>
          </a:blip>
          <a:srcRect t="18646" b="27890"/>
          <a:stretch>
            <a:fillRect/>
          </a:stretch>
        </p:blipFill>
        <p:spPr>
          <a:xfrm>
            <a:off x="0" y="3518756"/>
            <a:ext cx="12192000" cy="12485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584441" y="287224"/>
            <a:ext cx="7023480" cy="583565"/>
          </a:xfrm>
          <a:prstGeom prst="rect">
            <a:avLst/>
          </a:prstGeom>
          <a:noFill/>
        </p:spPr>
        <p:txBody>
          <a:bodyPr wrap="square" rtlCol="0" anchor="t" anchorCtr="0">
            <a:spAutoFit/>
          </a:bodyPr>
          <a:lstStyle/>
          <a:p>
            <a:pPr algn="ctr"/>
            <a:r>
              <a:rPr lang="en-US" altLang="zh-CN" sz="3200" dirty="0">
                <a:solidFill>
                  <a:schemeClr val="accent5">
                    <a:lumMod val="75000"/>
                  </a:schemeClr>
                </a:solidFill>
                <a:latin typeface="Arial" panose="020B0604020202020204" pitchFamily="34" charset="0"/>
                <a:ea typeface="微软雅黑" panose="020B0503020204020204" pitchFamily="34" charset="-122"/>
                <a:cs typeface="Arial" panose="020B0604020202020204" pitchFamily="34" charset="0"/>
              </a:rPr>
              <a:t>Main Contents</a:t>
            </a:r>
            <a:endParaRPr lang="en-US" altLang="zh-CN" sz="3200" dirty="0">
              <a:solidFill>
                <a:schemeClr val="accent5">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文本框 7"/>
          <p:cNvSpPr txBox="1"/>
          <p:nvPr/>
        </p:nvSpPr>
        <p:spPr>
          <a:xfrm>
            <a:off x="2091180" y="870410"/>
            <a:ext cx="9163664" cy="5077460"/>
          </a:xfrm>
          <a:prstGeom prst="rect">
            <a:avLst/>
          </a:prstGeom>
          <a:noFill/>
        </p:spPr>
        <p:txBody>
          <a:bodyPr wrap="square" rtlCol="0">
            <a:spAutoFit/>
          </a:bodyPr>
          <a:lstStyle/>
          <a:p>
            <a:pPr>
              <a:lnSpc>
                <a:spcPct val="150000"/>
              </a:lnSpc>
            </a:pPr>
            <a:r>
              <a:rPr lang="en-US" altLang="zh-CN" sz="3600" b="1" dirty="0">
                <a:solidFill>
                  <a:srgbClr val="0070C0"/>
                </a:solidFill>
                <a:latin typeface="微软雅黑" panose="020B0503020204020204" pitchFamily="34" charset="-122"/>
                <a:ea typeface="微软雅黑" panose="020B0503020204020204" pitchFamily="34" charset="-122"/>
              </a:rPr>
              <a:t>1</a:t>
            </a:r>
            <a:r>
              <a:rPr lang="zh-CN" altLang="en-US" sz="3600" b="1" dirty="0">
                <a:solidFill>
                  <a:srgbClr val="0070C0"/>
                </a:solidFill>
                <a:latin typeface="微软雅黑" panose="020B0503020204020204" pitchFamily="34" charset="-122"/>
                <a:ea typeface="微软雅黑" panose="020B0503020204020204" pitchFamily="34" charset="-122"/>
              </a:rPr>
              <a:t>、</a:t>
            </a:r>
            <a:r>
              <a:rPr lang="en-US" altLang="zh-CN" sz="3600" b="1" dirty="0">
                <a:solidFill>
                  <a:srgbClr val="0070C0"/>
                </a:solidFill>
                <a:latin typeface="微软雅黑" panose="020B0503020204020204" pitchFamily="34" charset="-122"/>
                <a:ea typeface="微软雅黑" panose="020B0503020204020204" pitchFamily="34" charset="-122"/>
              </a:rPr>
              <a:t>Brief introduction</a:t>
            </a:r>
            <a:endParaRPr lang="en-US" altLang="zh-CN" sz="36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3600" b="1" dirty="0" smtClean="0">
                <a:solidFill>
                  <a:srgbClr val="FF0000"/>
                </a:solidFill>
                <a:latin typeface="微软雅黑" panose="020B0503020204020204" pitchFamily="34" charset="-122"/>
                <a:ea typeface="微软雅黑" panose="020B0503020204020204" pitchFamily="34" charset="-122"/>
              </a:rPr>
              <a:t>2</a:t>
            </a:r>
            <a:r>
              <a:rPr lang="zh-CN" altLang="en-US" sz="3600" b="1" dirty="0" smtClean="0">
                <a:solidFill>
                  <a:srgbClr val="FF0000"/>
                </a:solidFill>
                <a:latin typeface="微软雅黑" panose="020B0503020204020204" pitchFamily="34" charset="-122"/>
                <a:ea typeface="微软雅黑" panose="020B0503020204020204" pitchFamily="34" charset="-122"/>
              </a:rPr>
              <a:t>、</a:t>
            </a:r>
            <a:r>
              <a:rPr lang="en-US" altLang="zh-CN" sz="3600" b="1" dirty="0">
                <a:solidFill>
                  <a:srgbClr val="FF0000"/>
                </a:solidFill>
                <a:latin typeface="微软雅黑" panose="020B0503020204020204" pitchFamily="34" charset="-122"/>
                <a:ea typeface="微软雅黑" panose="020B0503020204020204" pitchFamily="34" charset="-122"/>
              </a:rPr>
              <a:t>Current situation of Rare Earth Supply and Demand</a:t>
            </a:r>
            <a:endParaRPr lang="en-US" altLang="zh-CN" sz="36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3600" b="1" dirty="0" smtClean="0">
                <a:solidFill>
                  <a:srgbClr val="0070C0"/>
                </a:solidFill>
                <a:latin typeface="微软雅黑" panose="020B0503020204020204" pitchFamily="34" charset="-122"/>
                <a:ea typeface="微软雅黑" panose="020B0503020204020204" pitchFamily="34" charset="-122"/>
              </a:rPr>
              <a:t>3</a:t>
            </a:r>
            <a:r>
              <a:rPr lang="zh-CN" altLang="en-US" sz="3600" b="1" dirty="0" smtClean="0">
                <a:solidFill>
                  <a:srgbClr val="0070C0"/>
                </a:solidFill>
                <a:latin typeface="微软雅黑" panose="020B0503020204020204" pitchFamily="34" charset="-122"/>
                <a:ea typeface="微软雅黑" panose="020B0503020204020204" pitchFamily="34" charset="-122"/>
              </a:rPr>
              <a:t>、</a:t>
            </a:r>
            <a:r>
              <a:rPr lang="en-US" altLang="zh-CN" sz="3600" b="1" dirty="0">
                <a:solidFill>
                  <a:srgbClr val="0070C0"/>
                </a:solidFill>
                <a:latin typeface="微软雅黑" panose="020B0503020204020204" pitchFamily="34" charset="-122"/>
                <a:ea typeface="微软雅黑" panose="020B0503020204020204" pitchFamily="34" charset="-122"/>
              </a:rPr>
              <a:t>Trends in Rare Earth Demand</a:t>
            </a:r>
            <a:endParaRPr lang="en-US" altLang="zh-CN" sz="36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3600" b="1" dirty="0" smtClean="0">
                <a:solidFill>
                  <a:srgbClr val="0070C0"/>
                </a:solidFill>
                <a:latin typeface="微软雅黑" panose="020B0503020204020204" pitchFamily="34" charset="-122"/>
                <a:ea typeface="微软雅黑" panose="020B0503020204020204" pitchFamily="34" charset="-122"/>
              </a:rPr>
              <a:t>4</a:t>
            </a:r>
            <a:r>
              <a:rPr lang="zh-CN" altLang="en-US" sz="3600" b="1" dirty="0" smtClean="0">
                <a:solidFill>
                  <a:srgbClr val="0070C0"/>
                </a:solidFill>
                <a:latin typeface="微软雅黑" panose="020B0503020204020204" pitchFamily="34" charset="-122"/>
                <a:ea typeface="微软雅黑" panose="020B0503020204020204" pitchFamily="34" charset="-122"/>
              </a:rPr>
              <a:t>、</a:t>
            </a:r>
            <a:r>
              <a:rPr lang="en-US" altLang="zh-CN" sz="3600" b="1" dirty="0" smtClean="0">
                <a:solidFill>
                  <a:srgbClr val="0070C0"/>
                </a:solidFill>
                <a:latin typeface="微软雅黑" panose="020B0503020204020204" pitchFamily="34" charset="-122"/>
                <a:ea typeface="微软雅黑" panose="020B0503020204020204" pitchFamily="34" charset="-122"/>
              </a:rPr>
              <a:t>Rare Earth Supply Capacity</a:t>
            </a:r>
            <a:endParaRPr lang="en-US" altLang="zh-CN" sz="3600" b="1" dirty="0" smtClean="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3600" b="1" dirty="0" smtClean="0">
                <a:solidFill>
                  <a:srgbClr val="0070C0"/>
                </a:solidFill>
                <a:latin typeface="微软雅黑" panose="020B0503020204020204" pitchFamily="34" charset="-122"/>
                <a:ea typeface="微软雅黑" panose="020B0503020204020204" pitchFamily="34" charset="-122"/>
              </a:rPr>
              <a:t>5</a:t>
            </a:r>
            <a:r>
              <a:rPr lang="zh-CN" altLang="en-US" sz="3600" b="1" dirty="0" smtClean="0">
                <a:solidFill>
                  <a:srgbClr val="0070C0"/>
                </a:solidFill>
                <a:latin typeface="微软雅黑" panose="020B0503020204020204" pitchFamily="34" charset="-122"/>
                <a:ea typeface="微软雅黑" panose="020B0503020204020204" pitchFamily="34" charset="-122"/>
              </a:rPr>
              <a:t>、</a:t>
            </a:r>
            <a:r>
              <a:rPr lang="en-US" altLang="zh-CN" sz="3600" b="1" dirty="0">
                <a:solidFill>
                  <a:srgbClr val="0070C0"/>
                </a:solidFill>
                <a:latin typeface="微软雅黑" panose="020B0503020204020204" pitchFamily="34" charset="-122"/>
                <a:ea typeface="微软雅黑" panose="020B0503020204020204" pitchFamily="34" charset="-122"/>
              </a:rPr>
              <a:t>Main Insights</a:t>
            </a:r>
            <a:endParaRPr lang="en-US" altLang="zh-CN" sz="36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custDataLst>
              <p:tags r:id="rId1"/>
            </p:custDataLst>
          </p:nvPr>
        </p:nvSpPr>
        <p:spPr bwMode="auto">
          <a:xfrm>
            <a:off x="721375" y="3004466"/>
            <a:ext cx="10749516" cy="332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just">
              <a:lnSpc>
                <a:spcPct val="110000"/>
              </a:lnSpc>
              <a:spcBef>
                <a:spcPts val="1800"/>
              </a:spcBef>
              <a:buClr>
                <a:srgbClr val="A5A5A5"/>
              </a:buClr>
              <a:buSzPct val="70000"/>
              <a:buFont typeface="Wingdings 2" panose="05020102010507070707" pitchFamily="18" charset="2"/>
              <a:buChar char=""/>
              <a:defRPr sz="2000">
                <a:solidFill>
                  <a:srgbClr val="C55A11"/>
                </a:solidFill>
                <a:latin typeface="Arial" panose="020B0604020202020204" pitchFamily="34" charset="0"/>
                <a:ea typeface="微软雅黑" panose="020B0503020204020204" pitchFamily="34" charset="-122"/>
              </a:defRPr>
            </a:lvl1pPr>
            <a:lvl2pPr marL="742950" indent="-285750" algn="just">
              <a:lnSpc>
                <a:spcPct val="130000"/>
              </a:lnSpc>
              <a:spcAft>
                <a:spcPts val="600"/>
              </a:spcAft>
              <a:buClr>
                <a:srgbClr val="F4B183"/>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indent="0" algn="l">
              <a:lnSpc>
                <a:spcPct val="150000"/>
              </a:lnSpc>
              <a:spcBef>
                <a:spcPct val="0"/>
              </a:spcBef>
              <a:buClrTx/>
              <a:buSzTx/>
              <a:buFont typeface="Wingdings" panose="05000000000000000000" pitchFamily="2" charset="2"/>
              <a:buChar char="l"/>
            </a:pPr>
            <a:r>
              <a:rPr lang="en-US" altLang="zh-CN" dirty="0">
                <a:solidFill>
                  <a:schemeClr val="tx1"/>
                </a:solidFill>
                <a:latin typeface="Cambria" panose="02040503050406030204" charset="0"/>
                <a:cs typeface="Cambria" panose="02040503050406030204" charset="0"/>
              </a:rPr>
              <a:t>Rare earth deposits can generally be classified into two categories: endogenic and exogenic (epigenetic). Endogenic rare earth deposits include carbonatite type, alkaline rock type, alkaline rock carbonatite type, iron oxide type, and hydrothermal vein type. Exogenic rare earth deposits include weathered crust ion adsorption type, sedimentary rock type, associated type in sedimentary minerals (coal, bauxite, and sedimentary phosphate), placer type, and modern ocean bottom soft mud type. </a:t>
            </a:r>
            <a:endParaRPr lang="en-US" altLang="zh-CN" dirty="0">
              <a:solidFill>
                <a:schemeClr val="tx1"/>
              </a:solidFill>
              <a:latin typeface="Cambria" panose="02040503050406030204" charset="0"/>
              <a:cs typeface="Cambria" panose="02040503050406030204" charset="0"/>
            </a:endParaRPr>
          </a:p>
          <a:p>
            <a:pPr marL="0" indent="0" algn="l">
              <a:lnSpc>
                <a:spcPct val="150000"/>
              </a:lnSpc>
              <a:spcBef>
                <a:spcPct val="0"/>
              </a:spcBef>
              <a:buClrTx/>
              <a:buSzTx/>
              <a:buFont typeface="Wingdings" panose="05000000000000000000" pitchFamily="2" charset="2"/>
              <a:buChar char="l"/>
            </a:pPr>
            <a:endParaRPr lang="en-US" altLang="zh-CN" dirty="0">
              <a:solidFill>
                <a:schemeClr val="tx1"/>
              </a:solidFill>
              <a:latin typeface="Cambria" panose="02040503050406030204" charset="0"/>
              <a:cs typeface="Cambria" panose="02040503050406030204" charset="0"/>
            </a:endParaRPr>
          </a:p>
        </p:txBody>
      </p:sp>
      <p:pic>
        <p:nvPicPr>
          <p:cNvPr id="2" name="图片 1" descr="无标题"/>
          <p:cNvPicPr>
            <a:picLocks noChangeAspect="1"/>
          </p:cNvPicPr>
          <p:nvPr/>
        </p:nvPicPr>
        <p:blipFill>
          <a:blip r:embed="rId2"/>
          <a:stretch>
            <a:fillRect/>
          </a:stretch>
        </p:blipFill>
        <p:spPr>
          <a:xfrm>
            <a:off x="3421380" y="626745"/>
            <a:ext cx="5349240" cy="237744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custDataLst>
              <p:tags r:id="rId1"/>
            </p:custDataLst>
          </p:nvPr>
        </p:nvSpPr>
        <p:spPr bwMode="auto">
          <a:xfrm>
            <a:off x="721375" y="2773326"/>
            <a:ext cx="10749516" cy="34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just">
              <a:lnSpc>
                <a:spcPct val="110000"/>
              </a:lnSpc>
              <a:spcBef>
                <a:spcPts val="1800"/>
              </a:spcBef>
              <a:buClr>
                <a:srgbClr val="A5A5A5"/>
              </a:buClr>
              <a:buSzPct val="70000"/>
              <a:buFont typeface="Wingdings 2" panose="05020102010507070707" pitchFamily="18" charset="2"/>
              <a:buChar char=""/>
              <a:defRPr sz="2000">
                <a:solidFill>
                  <a:srgbClr val="C55A11"/>
                </a:solidFill>
                <a:latin typeface="Arial" panose="020B0604020202020204" pitchFamily="34" charset="0"/>
                <a:ea typeface="微软雅黑" panose="020B0503020204020204" pitchFamily="34" charset="-122"/>
              </a:defRPr>
            </a:lvl1pPr>
            <a:lvl2pPr marL="742950" indent="-285750" algn="just">
              <a:lnSpc>
                <a:spcPct val="130000"/>
              </a:lnSpc>
              <a:spcAft>
                <a:spcPts val="600"/>
              </a:spcAft>
              <a:buClr>
                <a:srgbClr val="F4B183"/>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indent="0" algn="l">
              <a:lnSpc>
                <a:spcPct val="150000"/>
              </a:lnSpc>
              <a:spcBef>
                <a:spcPct val="0"/>
              </a:spcBef>
              <a:buClrTx/>
              <a:buSzTx/>
              <a:buFont typeface="Wingdings" panose="05000000000000000000" pitchFamily="2" charset="2"/>
              <a:buChar char="l"/>
            </a:pPr>
            <a:r>
              <a:rPr lang="en-US" altLang="zh-CN" sz="1800" dirty="0" smtClean="0">
                <a:solidFill>
                  <a:schemeClr val="tx1"/>
                </a:solidFill>
                <a:latin typeface="Cambria" panose="02040503050406030204" charset="0"/>
                <a:cs typeface="Cambria" panose="02040503050406030204" charset="0"/>
              </a:rPr>
              <a:t>Carbonatite type accounts for 54.9% of global rare earth mines, alkaline rock type accounts for 18.8%, alkaline rock carbonatite type accounts for 12.7%, iron oxide type and hydrothermal type account for 12.4% and 1.2% respectively, and placer type and other types (including weathered crust ion adsorption type) have not been included in the statistics yet.</a:t>
            </a:r>
            <a:endParaRPr lang="en-US" altLang="zh-CN" sz="1800" dirty="0" smtClean="0">
              <a:solidFill>
                <a:schemeClr val="tx1"/>
              </a:solidFill>
              <a:latin typeface="Cambria" panose="02040503050406030204" charset="0"/>
              <a:cs typeface="Cambria" panose="02040503050406030204" charset="0"/>
            </a:endParaRPr>
          </a:p>
          <a:p>
            <a:pPr marL="0" indent="0" algn="l">
              <a:lnSpc>
                <a:spcPct val="150000"/>
              </a:lnSpc>
              <a:spcBef>
                <a:spcPct val="0"/>
              </a:spcBef>
              <a:buClrTx/>
              <a:buSzTx/>
              <a:buFont typeface="Wingdings" panose="05000000000000000000" pitchFamily="2" charset="2"/>
              <a:buChar char="l"/>
            </a:pPr>
            <a:r>
              <a:rPr lang="en-US" altLang="zh-CN" sz="1800" dirty="0">
                <a:solidFill>
                  <a:schemeClr val="tx1"/>
                </a:solidFill>
                <a:latin typeface="Cambria" panose="02040503050406030204" charset="0"/>
                <a:cs typeface="Cambria" panose="02040503050406030204" charset="0"/>
              </a:rPr>
              <a:t> In 2024, China's rare earth reserves were 44 million tons, accounting for 35.1% of the global total. Vietnam had 22 million tons, accounting for 17.5%. Both Brazil and Russia had 21 million tons, each accounting for 16.7%. India had 6.9 million tons, accounting for 5.5%. Australia had 4.2 million tons, accounting for 3.3%. Other countries and regions accounted for 5%.</a:t>
            </a:r>
            <a:endParaRPr lang="en-US" altLang="zh-CN" sz="1800" dirty="0">
              <a:solidFill>
                <a:schemeClr val="tx1"/>
              </a:solidFill>
              <a:latin typeface="Cambria" panose="02040503050406030204" charset="0"/>
              <a:cs typeface="Cambria" panose="02040503050406030204" charset="0"/>
            </a:endParaRPr>
          </a:p>
        </p:txBody>
      </p:sp>
      <p:pic>
        <p:nvPicPr>
          <p:cNvPr id="2" name="图片 1" descr="无标题"/>
          <p:cNvPicPr>
            <a:picLocks noChangeAspect="1"/>
          </p:cNvPicPr>
          <p:nvPr/>
        </p:nvPicPr>
        <p:blipFill>
          <a:blip r:embed="rId2"/>
          <a:stretch>
            <a:fillRect/>
          </a:stretch>
        </p:blipFill>
        <p:spPr>
          <a:xfrm>
            <a:off x="3421380" y="395605"/>
            <a:ext cx="5349240" cy="237744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custDataLst>
              <p:tags r:id="rId1"/>
            </p:custDataLst>
          </p:nvPr>
        </p:nvSpPr>
        <p:spPr bwMode="auto">
          <a:xfrm>
            <a:off x="311069" y="5225368"/>
            <a:ext cx="11557590" cy="1337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just">
              <a:lnSpc>
                <a:spcPct val="110000"/>
              </a:lnSpc>
              <a:spcBef>
                <a:spcPts val="1800"/>
              </a:spcBef>
              <a:buClr>
                <a:srgbClr val="A5A5A5"/>
              </a:buClr>
              <a:buSzPct val="70000"/>
              <a:buFont typeface="Wingdings 2" panose="05020102010507070707" pitchFamily="18" charset="2"/>
              <a:buChar char=""/>
              <a:defRPr sz="2000">
                <a:solidFill>
                  <a:srgbClr val="C55A11"/>
                </a:solidFill>
                <a:latin typeface="Arial" panose="020B0604020202020204" pitchFamily="34" charset="0"/>
                <a:ea typeface="微软雅黑" panose="020B0503020204020204" pitchFamily="34" charset="-122"/>
              </a:defRPr>
            </a:lvl1pPr>
            <a:lvl2pPr marL="742950" indent="-285750" algn="just">
              <a:lnSpc>
                <a:spcPct val="130000"/>
              </a:lnSpc>
              <a:spcAft>
                <a:spcPts val="600"/>
              </a:spcAft>
              <a:buClr>
                <a:srgbClr val="F4B183"/>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indent="0" algn="l">
              <a:lnSpc>
                <a:spcPct val="150000"/>
              </a:lnSpc>
              <a:spcBef>
                <a:spcPct val="0"/>
              </a:spcBef>
              <a:buClrTx/>
              <a:buSzTx/>
              <a:buFont typeface="Wingdings" panose="05000000000000000000" pitchFamily="2" charset="2"/>
              <a:buChar char="l"/>
            </a:pPr>
            <a:r>
              <a:rPr lang="en-US" altLang="zh-CN" sz="1800" dirty="0" smtClean="0">
                <a:solidFill>
                  <a:schemeClr val="tx1"/>
                </a:solidFill>
                <a:latin typeface="Cambria" panose="02040503050406030204" charset="0"/>
                <a:cs typeface="Cambria" panose="02040503050406030204" charset="0"/>
              </a:rPr>
              <a:t>The global rare earth industry has basically formed two supply chains: one is the rare earth supply chain centered around China, and the other is the rare earth supply chain centered around the United States, Australia, and Japan.</a:t>
            </a:r>
            <a:endParaRPr lang="en-US" altLang="zh-CN" sz="1800" dirty="0" smtClean="0">
              <a:solidFill>
                <a:schemeClr val="tx1"/>
              </a:solidFill>
              <a:latin typeface="Cambria" panose="02040503050406030204" charset="0"/>
              <a:cs typeface="Cambria" panose="02040503050406030204" charset="0"/>
            </a:endParaRPr>
          </a:p>
          <a:p>
            <a:pPr marL="0" indent="0" algn="l">
              <a:lnSpc>
                <a:spcPct val="150000"/>
              </a:lnSpc>
              <a:spcBef>
                <a:spcPct val="0"/>
              </a:spcBef>
              <a:buClrTx/>
              <a:buSzTx/>
              <a:buFont typeface="Wingdings" panose="05000000000000000000" pitchFamily="2" charset="2"/>
              <a:buChar char="l"/>
            </a:pPr>
            <a:endParaRPr lang="zh-CN" altLang="en-US" sz="1800" dirty="0">
              <a:solidFill>
                <a:schemeClr val="tx1"/>
              </a:solidFill>
              <a:latin typeface="Cambria" panose="02040503050406030204" charset="0"/>
              <a:cs typeface="Cambria" panose="02040503050406030204" charset="0"/>
            </a:endParaRPr>
          </a:p>
        </p:txBody>
      </p:sp>
      <p:pic>
        <p:nvPicPr>
          <p:cNvPr id="5" name="图片 4" descr="无标题1"/>
          <p:cNvPicPr>
            <a:picLocks noChangeAspect="1"/>
          </p:cNvPicPr>
          <p:nvPr/>
        </p:nvPicPr>
        <p:blipFill>
          <a:blip r:embed="rId2"/>
          <a:stretch>
            <a:fillRect/>
          </a:stretch>
        </p:blipFill>
        <p:spPr>
          <a:xfrm>
            <a:off x="1751330" y="0"/>
            <a:ext cx="8677275" cy="542226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custDataLst>
              <p:tags r:id="rId2"/>
            </p:custDataLst>
          </p:nvPr>
        </p:nvSpPr>
        <p:spPr bwMode="auto">
          <a:xfrm>
            <a:off x="316881" y="3751108"/>
            <a:ext cx="1155759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just">
              <a:lnSpc>
                <a:spcPct val="110000"/>
              </a:lnSpc>
              <a:spcBef>
                <a:spcPts val="1800"/>
              </a:spcBef>
              <a:buClr>
                <a:srgbClr val="A5A5A5"/>
              </a:buClr>
              <a:buSzPct val="70000"/>
              <a:buFont typeface="Wingdings 2" panose="05020102010507070707" pitchFamily="18" charset="2"/>
              <a:buChar char=""/>
              <a:defRPr sz="2000">
                <a:solidFill>
                  <a:srgbClr val="C55A11"/>
                </a:solidFill>
                <a:latin typeface="Arial" panose="020B0604020202020204" pitchFamily="34" charset="0"/>
                <a:ea typeface="微软雅黑" panose="020B0503020204020204" pitchFamily="34" charset="-122"/>
              </a:defRPr>
            </a:lvl1pPr>
            <a:lvl2pPr marL="742950" indent="-285750" algn="just">
              <a:lnSpc>
                <a:spcPct val="130000"/>
              </a:lnSpc>
              <a:spcAft>
                <a:spcPts val="600"/>
              </a:spcAft>
              <a:buClr>
                <a:srgbClr val="F4B183"/>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indent="0" algn="l">
              <a:lnSpc>
                <a:spcPct val="150000"/>
              </a:lnSpc>
              <a:spcBef>
                <a:spcPct val="0"/>
              </a:spcBef>
              <a:buClrTx/>
              <a:buSzTx/>
              <a:buFont typeface="Wingdings" panose="05000000000000000000" pitchFamily="2" charset="2"/>
              <a:buChar char="l"/>
            </a:pPr>
            <a:r>
              <a:rPr lang="en-US" altLang="zh-CN" sz="1800" dirty="0" smtClean="0">
                <a:solidFill>
                  <a:schemeClr val="tx1"/>
                </a:solidFill>
                <a:latin typeface="Cambria" panose="02040503050406030204" charset="0"/>
                <a:cs typeface="Cambria" panose="02040503050406030204" charset="0"/>
                <a:sym typeface="+mn-ea"/>
              </a:rPr>
              <a:t>Western countries such as the United States, in order to get rid of their dependence on China's rare earth supply, have formed a mining, dressing, and separation supply chain with an annual output of nearly 120,000t of rare earth ore and about 50,000t of smelting and separation products through upstream and downstream integration.</a:t>
            </a:r>
            <a:endParaRPr lang="en-US" altLang="zh-CN" sz="1800" dirty="0" smtClean="0">
              <a:solidFill>
                <a:schemeClr val="tx1"/>
              </a:solidFill>
              <a:latin typeface="Cambria" panose="02040503050406030204" charset="0"/>
              <a:cs typeface="Cambria" panose="02040503050406030204" charset="0"/>
            </a:endParaRPr>
          </a:p>
          <a:p>
            <a:pPr marL="0" indent="0" algn="l">
              <a:lnSpc>
                <a:spcPct val="150000"/>
              </a:lnSpc>
              <a:spcBef>
                <a:spcPct val="0"/>
              </a:spcBef>
              <a:buClrTx/>
              <a:buSzTx/>
              <a:buFont typeface="Wingdings" panose="05000000000000000000" pitchFamily="2" charset="2"/>
              <a:buChar char="l"/>
            </a:pPr>
            <a:r>
              <a:rPr lang="en-US" altLang="zh-CN" sz="1800" dirty="0">
                <a:solidFill>
                  <a:schemeClr val="tx1"/>
                </a:solidFill>
                <a:latin typeface="Cambria" panose="02040503050406030204" charset="0"/>
                <a:cs typeface="Cambria" panose="02040503050406030204" charset="0"/>
              </a:rPr>
              <a:t>Combining the original research and development, manufacturing, and application capabilities of rare earth functional materials in the United States and Japan, an independent rare earth supply chain and industrial chain have been initially established.</a:t>
            </a:r>
            <a:endParaRPr lang="en-US" altLang="zh-CN" sz="1800" dirty="0">
              <a:solidFill>
                <a:schemeClr val="tx1"/>
              </a:solidFill>
              <a:latin typeface="Cambria" panose="02040503050406030204" charset="0"/>
              <a:cs typeface="Cambria" panose="02040503050406030204" charset="0"/>
            </a:endParaRPr>
          </a:p>
        </p:txBody>
      </p:sp>
      <p:graphicFrame>
        <p:nvGraphicFramePr>
          <p:cNvPr id="5" name="图表 4"/>
          <p:cNvGraphicFramePr/>
          <p:nvPr/>
        </p:nvGraphicFramePr>
        <p:xfrm>
          <a:off x="6824746" y="534466"/>
          <a:ext cx="5262283" cy="2743200"/>
        </p:xfrm>
        <a:graphic>
          <a:graphicData uri="http://schemas.openxmlformats.org/drawingml/2006/chart">
            <c:chart xmlns:c="http://schemas.openxmlformats.org/drawingml/2006/chart" xmlns:r="http://schemas.openxmlformats.org/officeDocument/2006/relationships" r:id="rId1"/>
          </a:graphicData>
        </a:graphic>
      </p:graphicFrame>
      <p:pic>
        <p:nvPicPr>
          <p:cNvPr id="2" name="图片 1" descr="无标题3"/>
          <p:cNvPicPr>
            <a:picLocks noChangeAspect="1"/>
          </p:cNvPicPr>
          <p:nvPr/>
        </p:nvPicPr>
        <p:blipFill>
          <a:blip r:embed="rId3"/>
          <a:stretch>
            <a:fillRect/>
          </a:stretch>
        </p:blipFill>
        <p:spPr>
          <a:xfrm>
            <a:off x="161290" y="0"/>
            <a:ext cx="6626860" cy="383032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custDataLst>
              <p:tags r:id="rId1"/>
            </p:custDataLst>
          </p:nvPr>
        </p:nvSpPr>
        <p:spPr bwMode="auto">
          <a:xfrm>
            <a:off x="316910" y="4740764"/>
            <a:ext cx="1155759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just">
              <a:lnSpc>
                <a:spcPct val="110000"/>
              </a:lnSpc>
              <a:spcBef>
                <a:spcPts val="1800"/>
              </a:spcBef>
              <a:buClr>
                <a:srgbClr val="A5A5A5"/>
              </a:buClr>
              <a:buSzPct val="70000"/>
              <a:buFont typeface="Wingdings 2" panose="05020102010507070707" pitchFamily="18" charset="2"/>
              <a:buChar char=""/>
              <a:defRPr sz="2000">
                <a:solidFill>
                  <a:srgbClr val="C55A11"/>
                </a:solidFill>
                <a:latin typeface="Arial" panose="020B0604020202020204" pitchFamily="34" charset="0"/>
                <a:ea typeface="微软雅黑" panose="020B0503020204020204" pitchFamily="34" charset="-122"/>
              </a:defRPr>
            </a:lvl1pPr>
            <a:lvl2pPr marL="742950" indent="-285750" algn="just">
              <a:lnSpc>
                <a:spcPct val="130000"/>
              </a:lnSpc>
              <a:spcAft>
                <a:spcPts val="600"/>
              </a:spcAft>
              <a:buClr>
                <a:srgbClr val="F4B183"/>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indent="0" algn="l">
              <a:lnSpc>
                <a:spcPct val="150000"/>
              </a:lnSpc>
              <a:spcBef>
                <a:spcPct val="0"/>
              </a:spcBef>
              <a:buClrTx/>
              <a:buSzTx/>
              <a:buFont typeface="Wingdings" panose="05000000000000000000" pitchFamily="2" charset="2"/>
              <a:buChar char="l"/>
            </a:pPr>
            <a:r>
              <a:rPr lang="en-US" altLang="zh-CN" sz="1800" dirty="0">
                <a:solidFill>
                  <a:schemeClr val="tx1"/>
                </a:solidFill>
                <a:latin typeface="Cambria" panose="02040503050406030204" charset="0"/>
                <a:cs typeface="Cambria" panose="02040503050406030204" charset="0"/>
              </a:rPr>
              <a:t>The main global rare earth trade products include rare earth concentrates, rare earth metals, rare earth oxides and compounds, rare earth permanent - magnetic materials, etc.</a:t>
            </a:r>
            <a:endParaRPr lang="en-US" altLang="zh-CN" sz="1800" dirty="0">
              <a:solidFill>
                <a:schemeClr val="tx1"/>
              </a:solidFill>
              <a:latin typeface="Cambria" panose="02040503050406030204" charset="0"/>
              <a:cs typeface="Cambria" panose="02040503050406030204" charset="0"/>
            </a:endParaRPr>
          </a:p>
        </p:txBody>
      </p:sp>
      <p:pic>
        <p:nvPicPr>
          <p:cNvPr id="6"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790" y="464267"/>
            <a:ext cx="6994119" cy="362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descr="REE-2021年稀土贸易弦图"/>
          <p:cNvPicPr/>
          <p:nvPr/>
        </p:nvPicPr>
        <p:blipFill>
          <a:blip r:embed="rId3" cstate="print">
            <a:extLst>
              <a:ext uri="{28A0092B-C50C-407E-A947-70E740481C1C}">
                <a14:useLocalDpi xmlns:a14="http://schemas.microsoft.com/office/drawing/2010/main" val="0"/>
              </a:ext>
            </a:extLst>
          </a:blip>
          <a:stretch>
            <a:fillRect/>
          </a:stretch>
        </p:blipFill>
        <p:spPr>
          <a:xfrm>
            <a:off x="7410492" y="1136725"/>
            <a:ext cx="4611317" cy="235337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030721" y="6309404"/>
            <a:ext cx="1103359" cy="117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5"/>
          </a:p>
        </p:txBody>
      </p:sp>
      <p:pic>
        <p:nvPicPr>
          <p:cNvPr id="2" name="图片 1"/>
          <p:cNvPicPr>
            <a:picLocks noChangeAspect="1"/>
          </p:cNvPicPr>
          <p:nvPr/>
        </p:nvPicPr>
        <p:blipFill>
          <a:blip r:embed="rId1"/>
          <a:stretch>
            <a:fillRect/>
          </a:stretch>
        </p:blipFill>
        <p:spPr>
          <a:xfrm>
            <a:off x="339725" y="835025"/>
            <a:ext cx="11015345" cy="5672455"/>
          </a:xfrm>
          <a:prstGeom prst="rect">
            <a:avLst/>
          </a:prstGeom>
        </p:spPr>
      </p:pic>
      <p:sp>
        <p:nvSpPr>
          <p:cNvPr id="4" name="文本框 3"/>
          <p:cNvSpPr txBox="1"/>
          <p:nvPr/>
        </p:nvSpPr>
        <p:spPr>
          <a:xfrm>
            <a:off x="434975" y="457200"/>
            <a:ext cx="555625" cy="180000"/>
          </a:xfrm>
          <a:prstGeom prst="rect">
            <a:avLst/>
          </a:prstGeom>
          <a:solidFill>
            <a:schemeClr val="bg1"/>
          </a:solidFill>
        </p:spPr>
        <p:txBody>
          <a:bodyPr wrap="square" rtlCol="0">
            <a:spAutoFit/>
          </a:bodyPr>
          <a:lstStyle/>
          <a:p>
            <a:endParaRPr lang="zh-CN" altLang="en-US" dirty="0"/>
          </a:p>
        </p:txBody>
      </p:sp>
      <p:sp>
        <p:nvSpPr>
          <p:cNvPr id="5" name="文本框 4"/>
          <p:cNvSpPr txBox="1"/>
          <p:nvPr/>
        </p:nvSpPr>
        <p:spPr>
          <a:xfrm>
            <a:off x="166370" y="0"/>
            <a:ext cx="10603865" cy="953135"/>
          </a:xfrm>
          <a:prstGeom prst="rect">
            <a:avLst/>
          </a:prstGeom>
          <a:noFill/>
        </p:spPr>
        <p:txBody>
          <a:bodyPr wrap="square" rtlCol="0">
            <a:spAutoFit/>
          </a:bodyPr>
          <a:p>
            <a:r>
              <a:rPr lang="en-US" altLang="zh-CN" sz="2800" b="1">
                <a:latin typeface="Cambria" panose="02040503050406030204" charset="0"/>
                <a:cs typeface="Cambria" panose="02040503050406030204" charset="0"/>
              </a:rPr>
              <a:t>China's Rare Earth (in Terms of Oxides)</a:t>
            </a:r>
            <a:endParaRPr lang="en-US" altLang="zh-CN" sz="2800" b="1">
              <a:latin typeface="Cambria" panose="02040503050406030204" charset="0"/>
              <a:cs typeface="Cambria" panose="02040503050406030204" charset="0"/>
            </a:endParaRPr>
          </a:p>
          <a:p>
            <a:r>
              <a:rPr lang="en-US" altLang="zh-CN" sz="2800" b="1">
                <a:latin typeface="Cambria" panose="02040503050406030204" charset="0"/>
                <a:cs typeface="Cambria" panose="02040503050406030204" charset="0"/>
              </a:rPr>
              <a:t> Import and Export Trade Flow</a:t>
            </a:r>
            <a:endParaRPr lang="en-US" altLang="zh-CN" sz="2800" b="1">
              <a:latin typeface="Cambria" panose="02040503050406030204" charset="0"/>
              <a:cs typeface="Cambria" panose="02040503050406030204" charset="0"/>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584441" y="287224"/>
            <a:ext cx="7023480" cy="583565"/>
          </a:xfrm>
          <a:prstGeom prst="rect">
            <a:avLst/>
          </a:prstGeom>
          <a:noFill/>
        </p:spPr>
        <p:txBody>
          <a:bodyPr wrap="square" rtlCol="0" anchor="t" anchorCtr="0">
            <a:spAutoFit/>
          </a:bodyPr>
          <a:lstStyle/>
          <a:p>
            <a:pPr algn="ctr"/>
            <a:r>
              <a:rPr lang="en-US" altLang="zh-CN" sz="3200" dirty="0">
                <a:solidFill>
                  <a:schemeClr val="accent5">
                    <a:lumMod val="75000"/>
                  </a:schemeClr>
                </a:solidFill>
                <a:latin typeface="Arial" panose="020B0604020202020204" pitchFamily="34" charset="0"/>
                <a:ea typeface="微软雅黑" panose="020B0503020204020204" pitchFamily="34" charset="-122"/>
                <a:cs typeface="Arial" panose="020B0604020202020204" pitchFamily="34" charset="0"/>
              </a:rPr>
              <a:t>Main Contents</a:t>
            </a:r>
            <a:endParaRPr lang="en-US" altLang="zh-CN" sz="3200" dirty="0">
              <a:solidFill>
                <a:schemeClr val="accent5">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文本框 7"/>
          <p:cNvSpPr txBox="1"/>
          <p:nvPr/>
        </p:nvSpPr>
        <p:spPr>
          <a:xfrm>
            <a:off x="2091180" y="870410"/>
            <a:ext cx="9163664" cy="5077460"/>
          </a:xfrm>
          <a:prstGeom prst="rect">
            <a:avLst/>
          </a:prstGeom>
          <a:noFill/>
        </p:spPr>
        <p:txBody>
          <a:bodyPr wrap="square" rtlCol="0">
            <a:spAutoFit/>
          </a:bodyPr>
          <a:lstStyle/>
          <a:p>
            <a:pPr>
              <a:lnSpc>
                <a:spcPct val="150000"/>
              </a:lnSpc>
            </a:pPr>
            <a:r>
              <a:rPr lang="en-US" altLang="zh-CN" sz="3600" b="1" dirty="0">
                <a:solidFill>
                  <a:srgbClr val="0070C0"/>
                </a:solidFill>
                <a:latin typeface="微软雅黑" panose="020B0503020204020204" pitchFamily="34" charset="-122"/>
                <a:ea typeface="微软雅黑" panose="020B0503020204020204" pitchFamily="34" charset="-122"/>
              </a:rPr>
              <a:t>1</a:t>
            </a:r>
            <a:r>
              <a:rPr lang="zh-CN" altLang="en-US" sz="3600" b="1" dirty="0">
                <a:solidFill>
                  <a:srgbClr val="0070C0"/>
                </a:solidFill>
                <a:latin typeface="微软雅黑" panose="020B0503020204020204" pitchFamily="34" charset="-122"/>
                <a:ea typeface="微软雅黑" panose="020B0503020204020204" pitchFamily="34" charset="-122"/>
              </a:rPr>
              <a:t>、</a:t>
            </a:r>
            <a:r>
              <a:rPr lang="en-US" altLang="zh-CN" sz="3600" b="1" dirty="0">
                <a:solidFill>
                  <a:srgbClr val="0070C0"/>
                </a:solidFill>
                <a:latin typeface="微软雅黑" panose="020B0503020204020204" pitchFamily="34" charset="-122"/>
                <a:ea typeface="微软雅黑" panose="020B0503020204020204" pitchFamily="34" charset="-122"/>
              </a:rPr>
              <a:t>Brief introduction</a:t>
            </a:r>
            <a:endParaRPr lang="en-US" altLang="zh-CN" sz="3600" b="1"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3600" b="1" dirty="0" smtClean="0">
                <a:solidFill>
                  <a:srgbClr val="0070C0"/>
                </a:solidFill>
                <a:latin typeface="微软雅黑" panose="020B0503020204020204" pitchFamily="34" charset="-122"/>
                <a:ea typeface="微软雅黑" panose="020B0503020204020204" pitchFamily="34" charset="-122"/>
              </a:rPr>
              <a:t>2</a:t>
            </a:r>
            <a:r>
              <a:rPr lang="zh-CN" altLang="en-US" sz="3600" b="1" dirty="0" smtClean="0">
                <a:solidFill>
                  <a:srgbClr val="0070C0"/>
                </a:solidFill>
                <a:latin typeface="微软雅黑" panose="020B0503020204020204" pitchFamily="34" charset="-122"/>
                <a:ea typeface="微软雅黑" panose="020B0503020204020204" pitchFamily="34" charset="-122"/>
              </a:rPr>
              <a:t>、</a:t>
            </a:r>
            <a:r>
              <a:rPr lang="en-US" altLang="zh-CN" sz="3600" b="1" dirty="0">
                <a:solidFill>
                  <a:srgbClr val="0070C0"/>
                </a:solidFill>
                <a:latin typeface="微软雅黑" panose="020B0503020204020204" pitchFamily="34" charset="-122"/>
                <a:ea typeface="微软雅黑" panose="020B0503020204020204" pitchFamily="34" charset="-122"/>
              </a:rPr>
              <a:t>Current situation of Rare Earth Supply and Demand</a:t>
            </a:r>
            <a:endParaRPr lang="en-US" altLang="zh-CN" sz="36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3600" b="1" dirty="0" smtClean="0">
                <a:solidFill>
                  <a:srgbClr val="FF0000"/>
                </a:solidFill>
                <a:latin typeface="微软雅黑" panose="020B0503020204020204" pitchFamily="34" charset="-122"/>
                <a:ea typeface="微软雅黑" panose="020B0503020204020204" pitchFamily="34" charset="-122"/>
              </a:rPr>
              <a:t>3</a:t>
            </a:r>
            <a:r>
              <a:rPr lang="zh-CN" altLang="en-US" sz="3600" b="1" dirty="0" smtClean="0">
                <a:solidFill>
                  <a:srgbClr val="FF0000"/>
                </a:solidFill>
                <a:latin typeface="微软雅黑" panose="020B0503020204020204" pitchFamily="34" charset="-122"/>
                <a:ea typeface="微软雅黑" panose="020B0503020204020204" pitchFamily="34" charset="-122"/>
              </a:rPr>
              <a:t>、</a:t>
            </a:r>
            <a:r>
              <a:rPr lang="en-US" altLang="zh-CN" sz="3600" b="1" dirty="0">
                <a:solidFill>
                  <a:srgbClr val="FF0000"/>
                </a:solidFill>
                <a:latin typeface="微软雅黑" panose="020B0503020204020204" pitchFamily="34" charset="-122"/>
                <a:ea typeface="微软雅黑" panose="020B0503020204020204" pitchFamily="34" charset="-122"/>
              </a:rPr>
              <a:t>Trends in Rare Earth Demand</a:t>
            </a:r>
            <a:endParaRPr lang="en-US" altLang="zh-CN" sz="3600" b="1"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3600" b="1" dirty="0" smtClean="0">
                <a:solidFill>
                  <a:srgbClr val="0070C0"/>
                </a:solidFill>
                <a:latin typeface="微软雅黑" panose="020B0503020204020204" pitchFamily="34" charset="-122"/>
                <a:ea typeface="微软雅黑" panose="020B0503020204020204" pitchFamily="34" charset="-122"/>
              </a:rPr>
              <a:t>4</a:t>
            </a:r>
            <a:r>
              <a:rPr lang="zh-CN" altLang="en-US" sz="3600" b="1" dirty="0" smtClean="0">
                <a:solidFill>
                  <a:srgbClr val="0070C0"/>
                </a:solidFill>
                <a:latin typeface="微软雅黑" panose="020B0503020204020204" pitchFamily="34" charset="-122"/>
                <a:ea typeface="微软雅黑" panose="020B0503020204020204" pitchFamily="34" charset="-122"/>
              </a:rPr>
              <a:t>、</a:t>
            </a:r>
            <a:r>
              <a:rPr lang="en-US" altLang="zh-CN" sz="3600" b="1" dirty="0" smtClean="0">
                <a:solidFill>
                  <a:srgbClr val="0070C0"/>
                </a:solidFill>
                <a:latin typeface="微软雅黑" panose="020B0503020204020204" pitchFamily="34" charset="-122"/>
                <a:ea typeface="微软雅黑" panose="020B0503020204020204" pitchFamily="34" charset="-122"/>
              </a:rPr>
              <a:t>Rare Earth Supply Capacity</a:t>
            </a:r>
            <a:endParaRPr lang="en-US" altLang="zh-CN" sz="3600" b="1" dirty="0" smtClean="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3600" b="1" dirty="0" smtClean="0">
                <a:solidFill>
                  <a:srgbClr val="0070C0"/>
                </a:solidFill>
                <a:latin typeface="微软雅黑" panose="020B0503020204020204" pitchFamily="34" charset="-122"/>
                <a:ea typeface="微软雅黑" panose="020B0503020204020204" pitchFamily="34" charset="-122"/>
              </a:rPr>
              <a:t>5</a:t>
            </a:r>
            <a:r>
              <a:rPr lang="zh-CN" altLang="en-US" sz="3600" b="1" dirty="0" smtClean="0">
                <a:solidFill>
                  <a:srgbClr val="0070C0"/>
                </a:solidFill>
                <a:latin typeface="微软雅黑" panose="020B0503020204020204" pitchFamily="34" charset="-122"/>
                <a:ea typeface="微软雅黑" panose="020B0503020204020204" pitchFamily="34" charset="-122"/>
              </a:rPr>
              <a:t>、</a:t>
            </a:r>
            <a:r>
              <a:rPr lang="en-US" altLang="zh-CN" sz="3600" b="1" dirty="0">
                <a:solidFill>
                  <a:srgbClr val="0070C0"/>
                </a:solidFill>
                <a:latin typeface="微软雅黑" panose="020B0503020204020204" pitchFamily="34" charset="-122"/>
                <a:ea typeface="微软雅黑" panose="020B0503020204020204" pitchFamily="34" charset="-122"/>
              </a:rPr>
              <a:t>Main Insights</a:t>
            </a:r>
            <a:endParaRPr lang="en-US" altLang="zh-CN" sz="36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a:spLocks noChangeArrowheads="1"/>
          </p:cNvSpPr>
          <p:nvPr/>
        </p:nvSpPr>
        <p:spPr bwMode="auto">
          <a:xfrm>
            <a:off x="258445" y="3374390"/>
            <a:ext cx="11785600" cy="299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spcBef>
                <a:spcPct val="0"/>
              </a:spcBef>
              <a:buFont typeface="Wingdings" panose="05000000000000000000" pitchFamily="2" charset="2"/>
              <a:buChar char="l"/>
            </a:pPr>
            <a:r>
              <a:rPr lang="en-US" altLang="zh-CN" dirty="0">
                <a:latin typeface="Cambria" panose="02040503050406030204" charset="0"/>
                <a:ea typeface="微软雅黑" panose="020B0503020204020204" pitchFamily="34" charset="-122"/>
                <a:cs typeface="Cambria" panose="02040503050406030204" charset="0"/>
              </a:rPr>
              <a:t>Adopt the "sector demand + trend extrapolation" method. </a:t>
            </a:r>
            <a:endParaRPr lang="en-US" altLang="zh-CN" dirty="0">
              <a:latin typeface="Cambria" panose="02040503050406030204" charset="0"/>
              <a:ea typeface="微软雅黑" panose="020B0503020204020204" pitchFamily="34" charset="-122"/>
              <a:cs typeface="Cambria" panose="02040503050406030204" charset="0"/>
            </a:endParaRPr>
          </a:p>
          <a:p>
            <a:pPr>
              <a:lnSpc>
                <a:spcPct val="150000"/>
              </a:lnSpc>
              <a:spcBef>
                <a:spcPct val="0"/>
              </a:spcBef>
              <a:buFont typeface="Wingdings" panose="05000000000000000000" pitchFamily="2" charset="2"/>
              <a:buChar char="l"/>
            </a:pPr>
            <a:r>
              <a:rPr lang="en-US" altLang="zh-CN" dirty="0">
                <a:latin typeface="Cambria" panose="02040503050406030204" charset="0"/>
                <a:ea typeface="微软雅黑" panose="020B0503020204020204" pitchFamily="34" charset="-122"/>
                <a:cs typeface="Cambria" panose="02040503050406030204" charset="0"/>
              </a:rPr>
              <a:t>Starting from the analysis of the rare earth consumption structure, use the main direct products of rare earths as "consumption sectors". </a:t>
            </a:r>
            <a:endParaRPr lang="en-US" altLang="zh-CN" dirty="0">
              <a:latin typeface="Cambria" panose="02040503050406030204" charset="0"/>
              <a:ea typeface="微软雅黑" panose="020B0503020204020204" pitchFamily="34" charset="-122"/>
              <a:cs typeface="Cambria" panose="02040503050406030204" charset="0"/>
            </a:endParaRPr>
          </a:p>
          <a:p>
            <a:pPr>
              <a:lnSpc>
                <a:spcPct val="150000"/>
              </a:lnSpc>
              <a:spcBef>
                <a:spcPct val="0"/>
              </a:spcBef>
              <a:buFont typeface="Wingdings" panose="05000000000000000000" pitchFamily="2" charset="2"/>
              <a:buChar char="l"/>
            </a:pPr>
            <a:r>
              <a:rPr lang="en-US" altLang="zh-CN" dirty="0">
                <a:latin typeface="Cambria" panose="02040503050406030204" charset="0"/>
                <a:ea typeface="微软雅黑" panose="020B0503020204020204" pitchFamily="34" charset="-122"/>
                <a:cs typeface="Cambria" panose="02040503050406030204" charset="0"/>
              </a:rPr>
              <a:t>Predict the future demands of each "consumption sector", and then obtain the total demand by summation.</a:t>
            </a:r>
            <a:endParaRPr lang="en-US" altLang="zh-CN" dirty="0">
              <a:latin typeface="Cambria" panose="02040503050406030204" charset="0"/>
              <a:ea typeface="微软雅黑" panose="020B0503020204020204" pitchFamily="34" charset="-122"/>
              <a:cs typeface="Cambria" panose="02040503050406030204" charset="0"/>
            </a:endParaRPr>
          </a:p>
          <a:p>
            <a:pPr>
              <a:lnSpc>
                <a:spcPct val="150000"/>
              </a:lnSpc>
              <a:spcBef>
                <a:spcPct val="0"/>
              </a:spcBef>
              <a:buFont typeface="Wingdings" panose="05000000000000000000" pitchFamily="2" charset="2"/>
              <a:buChar char="l"/>
            </a:pPr>
            <a:r>
              <a:rPr lang="en-US" altLang="zh-CN" dirty="0">
                <a:latin typeface="Cambria" panose="02040503050406030204" charset="0"/>
                <a:ea typeface="微软雅黑" panose="020B0503020204020204" pitchFamily="34" charset="-122"/>
                <a:cs typeface="Cambria" panose="02040503050406030204" charset="0"/>
              </a:rPr>
              <a:t>Predict the demands of each "consumption sector" by analyzing the future development trends of the main application industries of the main products.</a:t>
            </a:r>
            <a:endParaRPr lang="en-US" altLang="zh-CN" dirty="0">
              <a:latin typeface="Cambria" panose="02040503050406030204" charset="0"/>
              <a:ea typeface="微软雅黑" panose="020B0503020204020204" pitchFamily="34" charset="-122"/>
              <a:cs typeface="Cambria" panose="02040503050406030204" charset="0"/>
            </a:endParaRPr>
          </a:p>
          <a:p>
            <a:pPr>
              <a:lnSpc>
                <a:spcPct val="150000"/>
              </a:lnSpc>
              <a:spcBef>
                <a:spcPct val="0"/>
              </a:spcBef>
              <a:buFont typeface="Wingdings" panose="05000000000000000000" pitchFamily="2" charset="2"/>
              <a:buChar char="l"/>
            </a:pPr>
            <a:r>
              <a:rPr lang="en-US" altLang="zh-CN" dirty="0">
                <a:latin typeface="Cambria" panose="02040503050406030204" charset="0"/>
                <a:ea typeface="微软雅黑" panose="020B0503020204020204" pitchFamily="34" charset="-122"/>
                <a:cs typeface="Cambria" panose="02040503050406030204" charset="0"/>
              </a:rPr>
              <a:t>Use the historical consumption trends to correct and limit.</a:t>
            </a:r>
            <a:endParaRPr lang="en-US" altLang="zh-CN" dirty="0">
              <a:latin typeface="Cambria" panose="02040503050406030204" charset="0"/>
              <a:ea typeface="微软雅黑" panose="020B0503020204020204" pitchFamily="34" charset="-122"/>
              <a:cs typeface="Cambria" panose="02040503050406030204" charset="0"/>
            </a:endParaRPr>
          </a:p>
        </p:txBody>
      </p:sp>
      <p:pic>
        <p:nvPicPr>
          <p:cNvPr id="6"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1493" y="1261269"/>
            <a:ext cx="5014913" cy="1231900"/>
          </a:xfrm>
          <a:prstGeom prst="rect">
            <a:avLst/>
          </a:prstGeom>
          <a:solidFill>
            <a:schemeClr val="bg1"/>
          </a:solidFill>
          <a:ln>
            <a:noFill/>
          </a:ln>
        </p:spPr>
      </p:pic>
      <p:pic>
        <p:nvPicPr>
          <p:cNvPr id="7" name="图片 14" descr="演示文稿1"/>
          <p:cNvPicPr>
            <a:picLocks noChangeAspect="1" noChangeArrowheads="1"/>
          </p:cNvPicPr>
          <p:nvPr/>
        </p:nvPicPr>
        <p:blipFill>
          <a:blip r:embed="rId2" cstate="print">
            <a:extLst>
              <a:ext uri="{28A0092B-C50C-407E-A947-70E740481C1C}">
                <a14:useLocalDpi xmlns:a14="http://schemas.microsoft.com/office/drawing/2010/main" val="0"/>
              </a:ext>
            </a:extLst>
          </a:blip>
          <a:srcRect l="23511" t="4655" r="17543" b="17886"/>
          <a:stretch>
            <a:fillRect/>
          </a:stretch>
        </p:blipFill>
        <p:spPr bwMode="auto">
          <a:xfrm>
            <a:off x="6495415" y="189230"/>
            <a:ext cx="3237230"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1"/>
          <p:cNvSpPr>
            <a:spLocks noChangeArrowheads="1"/>
          </p:cNvSpPr>
          <p:nvPr/>
        </p:nvSpPr>
        <p:spPr bwMode="auto">
          <a:xfrm>
            <a:off x="1405254" y="2749402"/>
            <a:ext cx="324739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dirty="0"/>
              <a:t>Forecast of rare earth demand</a:t>
            </a:r>
            <a:endParaRPr lang="en-US" altLang="zh-CN" dirty="0"/>
          </a:p>
        </p:txBody>
      </p:sp>
      <p:sp>
        <p:nvSpPr>
          <p:cNvPr id="9" name="矩形 9"/>
          <p:cNvSpPr>
            <a:spLocks noChangeArrowheads="1"/>
          </p:cNvSpPr>
          <p:nvPr/>
        </p:nvSpPr>
        <p:spPr bwMode="auto">
          <a:xfrm>
            <a:off x="6083441" y="3118167"/>
            <a:ext cx="4254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dirty="0"/>
              <a:t>Forecast method of department demand</a:t>
            </a:r>
            <a:endParaRPr lang="en-US" altLang="zh-C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1"/>
          <p:cNvSpPr>
            <a:spLocks noChangeArrowheads="1"/>
          </p:cNvSpPr>
          <p:nvPr/>
        </p:nvSpPr>
        <p:spPr bwMode="auto">
          <a:xfrm>
            <a:off x="2041159" y="3864108"/>
            <a:ext cx="8110537"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Wingdings" panose="05000000000000000000" pitchFamily="2" charset="2"/>
              <a:buChar char="l"/>
            </a:pPr>
            <a:r>
              <a:rPr lang="en-US" altLang="zh-CN" dirty="0">
                <a:latin typeface="Cambria" panose="02040503050406030204" charset="0"/>
                <a:cs typeface="Cambria" panose="02040503050406030204" charset="0"/>
              </a:rPr>
              <a:t>China has long ranked first in global rare earth consumption this century.</a:t>
            </a:r>
            <a:endParaRPr lang="en-US" altLang="zh-CN" dirty="0">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r>
              <a:rPr lang="en-US" altLang="zh-CN" dirty="0">
                <a:latin typeface="Cambria" panose="02040503050406030204" charset="0"/>
                <a:cs typeface="Cambria" panose="02040503050406030204" charset="0"/>
              </a:rPr>
              <a:t>In 2024, China's consumption accounted for 79% of the global total.</a:t>
            </a:r>
            <a:endParaRPr lang="en-US" altLang="zh-CN" dirty="0">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r>
              <a:rPr lang="en-US" altLang="zh-CN" dirty="0">
                <a:latin typeface="Cambria" panose="02040503050406030204" charset="0"/>
                <a:cs typeface="Cambria" panose="02040503050406030204" charset="0"/>
              </a:rPr>
              <a:t>Japan reached its consumption peak in 2007 and has been steadily declining since then.</a:t>
            </a:r>
            <a:endParaRPr lang="en-US" altLang="zh-CN" dirty="0">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r>
              <a:rPr lang="en-US" altLang="zh-CN" dirty="0">
                <a:latin typeface="Cambria" panose="02040503050406030204" charset="0"/>
                <a:cs typeface="Cambria" panose="02040503050406030204" charset="0"/>
              </a:rPr>
              <a:t>The United States has maintained a consumption level of around 10,000t in recent years.</a:t>
            </a:r>
            <a:endParaRPr lang="en-US" altLang="zh-CN" dirty="0">
              <a:latin typeface="Cambria" panose="02040503050406030204" charset="0"/>
              <a:cs typeface="Cambria" panose="02040503050406030204" charset="0"/>
            </a:endParaRPr>
          </a:p>
        </p:txBody>
      </p:sp>
      <p:pic>
        <p:nvPicPr>
          <p:cNvPr id="2" name="图片 1"/>
          <p:cNvPicPr>
            <a:picLocks noChangeAspect="1"/>
          </p:cNvPicPr>
          <p:nvPr/>
        </p:nvPicPr>
        <p:blipFill>
          <a:blip r:embed="rId1"/>
          <a:stretch>
            <a:fillRect/>
          </a:stretch>
        </p:blipFill>
        <p:spPr>
          <a:xfrm>
            <a:off x="2295991" y="-317"/>
            <a:ext cx="7599601" cy="386410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584441" y="287224"/>
            <a:ext cx="7023480" cy="583565"/>
          </a:xfrm>
          <a:prstGeom prst="rect">
            <a:avLst/>
          </a:prstGeom>
          <a:noFill/>
        </p:spPr>
        <p:txBody>
          <a:bodyPr wrap="square" rtlCol="0" anchor="t" anchorCtr="0">
            <a:spAutoFit/>
          </a:bodyPr>
          <a:lstStyle/>
          <a:p>
            <a:pPr algn="ctr"/>
            <a:r>
              <a:rPr lang="en-US" altLang="zh-CN" sz="3200" dirty="0">
                <a:solidFill>
                  <a:schemeClr val="accent5">
                    <a:lumMod val="75000"/>
                  </a:schemeClr>
                </a:solidFill>
                <a:latin typeface="Arial" panose="020B0604020202020204" pitchFamily="34" charset="0"/>
                <a:ea typeface="微软雅黑" panose="020B0503020204020204" pitchFamily="34" charset="-122"/>
                <a:cs typeface="Arial" panose="020B0604020202020204" pitchFamily="34" charset="0"/>
              </a:rPr>
              <a:t>Main Contents</a:t>
            </a:r>
            <a:endParaRPr lang="en-US" altLang="zh-CN" sz="3200" dirty="0">
              <a:solidFill>
                <a:schemeClr val="accent5">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文本框 7"/>
          <p:cNvSpPr txBox="1"/>
          <p:nvPr/>
        </p:nvSpPr>
        <p:spPr>
          <a:xfrm>
            <a:off x="2091180" y="870410"/>
            <a:ext cx="9163664" cy="5077460"/>
          </a:xfrm>
          <a:prstGeom prst="rect">
            <a:avLst/>
          </a:prstGeom>
          <a:noFill/>
        </p:spPr>
        <p:txBody>
          <a:bodyPr wrap="square" rtlCol="0">
            <a:spAutoFit/>
          </a:bodyPr>
          <a:lstStyle/>
          <a:p>
            <a:pPr>
              <a:lnSpc>
                <a:spcPct val="150000"/>
              </a:lnSpc>
            </a:pPr>
            <a:r>
              <a:rPr lang="en-US" altLang="zh-CN" sz="3600" b="1" dirty="0">
                <a:solidFill>
                  <a:srgbClr val="FF0000"/>
                </a:solidFill>
                <a:latin typeface="微软雅黑" panose="020B0503020204020204" pitchFamily="34" charset="-122"/>
                <a:ea typeface="微软雅黑" panose="020B0503020204020204" pitchFamily="34" charset="-122"/>
              </a:rPr>
              <a:t>1</a:t>
            </a:r>
            <a:r>
              <a:rPr lang="zh-CN" altLang="en-US" sz="3600" b="1" dirty="0">
                <a:solidFill>
                  <a:srgbClr val="FF0000"/>
                </a:solidFill>
                <a:latin typeface="微软雅黑" panose="020B0503020204020204" pitchFamily="34" charset="-122"/>
                <a:ea typeface="微软雅黑" panose="020B0503020204020204" pitchFamily="34" charset="-122"/>
              </a:rPr>
              <a:t>、</a:t>
            </a:r>
            <a:r>
              <a:rPr lang="en-US" altLang="zh-CN" sz="3600" b="1" dirty="0">
                <a:solidFill>
                  <a:srgbClr val="FF0000"/>
                </a:solidFill>
                <a:latin typeface="微软雅黑" panose="020B0503020204020204" pitchFamily="34" charset="-122"/>
                <a:ea typeface="微软雅黑" panose="020B0503020204020204" pitchFamily="34" charset="-122"/>
              </a:rPr>
              <a:t>Brief introduction</a:t>
            </a:r>
            <a:endParaRPr lang="en-US" altLang="zh-CN" sz="3600" b="1"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3600" b="1" dirty="0" smtClean="0">
                <a:solidFill>
                  <a:srgbClr val="0070C0"/>
                </a:solidFill>
                <a:latin typeface="微软雅黑" panose="020B0503020204020204" pitchFamily="34" charset="-122"/>
                <a:ea typeface="微软雅黑" panose="020B0503020204020204" pitchFamily="34" charset="-122"/>
              </a:rPr>
              <a:t>2</a:t>
            </a:r>
            <a:r>
              <a:rPr lang="zh-CN" altLang="en-US" sz="3600" b="1" dirty="0" smtClean="0">
                <a:solidFill>
                  <a:srgbClr val="0070C0"/>
                </a:solidFill>
                <a:latin typeface="微软雅黑" panose="020B0503020204020204" pitchFamily="34" charset="-122"/>
                <a:ea typeface="微软雅黑" panose="020B0503020204020204" pitchFamily="34" charset="-122"/>
              </a:rPr>
              <a:t>、</a:t>
            </a:r>
            <a:r>
              <a:rPr lang="en-US" altLang="zh-CN" sz="3600" b="1" dirty="0">
                <a:solidFill>
                  <a:srgbClr val="0070C0"/>
                </a:solidFill>
                <a:latin typeface="微软雅黑" panose="020B0503020204020204" pitchFamily="34" charset="-122"/>
                <a:ea typeface="微软雅黑" panose="020B0503020204020204" pitchFamily="34" charset="-122"/>
              </a:rPr>
              <a:t>Current situation of Rare Earth Supply and Demand</a:t>
            </a:r>
            <a:endParaRPr lang="en-US" altLang="zh-CN" sz="36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3600" b="1" dirty="0" smtClean="0">
                <a:solidFill>
                  <a:srgbClr val="0070C0"/>
                </a:solidFill>
                <a:latin typeface="微软雅黑" panose="020B0503020204020204" pitchFamily="34" charset="-122"/>
                <a:ea typeface="微软雅黑" panose="020B0503020204020204" pitchFamily="34" charset="-122"/>
              </a:rPr>
              <a:t>3</a:t>
            </a:r>
            <a:r>
              <a:rPr lang="zh-CN" altLang="en-US" sz="3600" b="1" dirty="0" smtClean="0">
                <a:solidFill>
                  <a:srgbClr val="0070C0"/>
                </a:solidFill>
                <a:latin typeface="微软雅黑" panose="020B0503020204020204" pitchFamily="34" charset="-122"/>
                <a:ea typeface="微软雅黑" panose="020B0503020204020204" pitchFamily="34" charset="-122"/>
              </a:rPr>
              <a:t>、</a:t>
            </a:r>
            <a:r>
              <a:rPr lang="en-US" altLang="zh-CN" sz="3600" b="1" dirty="0">
                <a:solidFill>
                  <a:srgbClr val="0070C0"/>
                </a:solidFill>
                <a:latin typeface="微软雅黑" panose="020B0503020204020204" pitchFamily="34" charset="-122"/>
                <a:ea typeface="微软雅黑" panose="020B0503020204020204" pitchFamily="34" charset="-122"/>
              </a:rPr>
              <a:t>Trends in Rare Earth Demand</a:t>
            </a:r>
            <a:endParaRPr lang="en-US" altLang="zh-CN" sz="36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3600" b="1" dirty="0" smtClean="0">
                <a:solidFill>
                  <a:srgbClr val="0070C0"/>
                </a:solidFill>
                <a:latin typeface="微软雅黑" panose="020B0503020204020204" pitchFamily="34" charset="-122"/>
                <a:ea typeface="微软雅黑" panose="020B0503020204020204" pitchFamily="34" charset="-122"/>
              </a:rPr>
              <a:t>4</a:t>
            </a:r>
            <a:r>
              <a:rPr lang="zh-CN" altLang="en-US" sz="3600" b="1" dirty="0" smtClean="0">
                <a:solidFill>
                  <a:srgbClr val="0070C0"/>
                </a:solidFill>
                <a:latin typeface="微软雅黑" panose="020B0503020204020204" pitchFamily="34" charset="-122"/>
                <a:ea typeface="微软雅黑" panose="020B0503020204020204" pitchFamily="34" charset="-122"/>
              </a:rPr>
              <a:t>、</a:t>
            </a:r>
            <a:r>
              <a:rPr lang="en-US" altLang="zh-CN" sz="3600" b="1" dirty="0" smtClean="0">
                <a:solidFill>
                  <a:srgbClr val="0070C0"/>
                </a:solidFill>
                <a:latin typeface="微软雅黑" panose="020B0503020204020204" pitchFamily="34" charset="-122"/>
                <a:ea typeface="微软雅黑" panose="020B0503020204020204" pitchFamily="34" charset="-122"/>
              </a:rPr>
              <a:t>Rare Earth Supply Capacity</a:t>
            </a:r>
            <a:endParaRPr lang="en-US" altLang="zh-CN" sz="3600" b="1" dirty="0" smtClean="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3600" b="1" dirty="0" smtClean="0">
                <a:solidFill>
                  <a:srgbClr val="0070C0"/>
                </a:solidFill>
                <a:latin typeface="微软雅黑" panose="020B0503020204020204" pitchFamily="34" charset="-122"/>
                <a:ea typeface="微软雅黑" panose="020B0503020204020204" pitchFamily="34" charset="-122"/>
              </a:rPr>
              <a:t>5</a:t>
            </a:r>
            <a:r>
              <a:rPr lang="zh-CN" altLang="en-US" sz="3600" b="1" dirty="0" smtClean="0">
                <a:solidFill>
                  <a:srgbClr val="0070C0"/>
                </a:solidFill>
                <a:latin typeface="微软雅黑" panose="020B0503020204020204" pitchFamily="34" charset="-122"/>
                <a:ea typeface="微软雅黑" panose="020B0503020204020204" pitchFamily="34" charset="-122"/>
              </a:rPr>
              <a:t>、</a:t>
            </a:r>
            <a:r>
              <a:rPr lang="en-US" altLang="zh-CN" sz="3600" b="1" dirty="0">
                <a:solidFill>
                  <a:srgbClr val="0070C0"/>
                </a:solidFill>
                <a:latin typeface="微软雅黑" panose="020B0503020204020204" pitchFamily="34" charset="-122"/>
                <a:ea typeface="微软雅黑" panose="020B0503020204020204" pitchFamily="34" charset="-122"/>
              </a:rPr>
              <a:t>Main Insights</a:t>
            </a:r>
            <a:endParaRPr lang="en-US" altLang="zh-CN" sz="36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7"/>
          <p:cNvSpPr>
            <a:spLocks noChangeArrowheads="1"/>
          </p:cNvSpPr>
          <p:nvPr/>
        </p:nvSpPr>
        <p:spPr bwMode="auto">
          <a:xfrm>
            <a:off x="1463040" y="3685540"/>
            <a:ext cx="396303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dirty="0"/>
              <a:t>Chinese rare earth consumption amount in different sectors</a:t>
            </a:r>
            <a:endParaRPr lang="en-US" altLang="zh-CN" dirty="0"/>
          </a:p>
        </p:txBody>
      </p:sp>
      <p:sp>
        <p:nvSpPr>
          <p:cNvPr id="3" name="矩形 1"/>
          <p:cNvSpPr>
            <a:spLocks noChangeArrowheads="1"/>
          </p:cNvSpPr>
          <p:nvPr/>
        </p:nvSpPr>
        <p:spPr bwMode="auto">
          <a:xfrm>
            <a:off x="276225" y="4176395"/>
            <a:ext cx="1176655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Wingdings" panose="05000000000000000000" pitchFamily="2" charset="2"/>
              <a:buChar char="l"/>
            </a:pPr>
            <a:r>
              <a:rPr lang="en-US" altLang="zh-CN" dirty="0">
                <a:latin typeface="Cambria" panose="02040503050406030204" charset="0"/>
                <a:cs typeface="Cambria" panose="02040503050406030204" charset="0"/>
              </a:rPr>
              <a:t>In China, the mechanical metallurgy and petrochemical fields were the main rare earth consumption sectors in the early stage.</a:t>
            </a:r>
            <a:endParaRPr lang="en-US" altLang="zh-CN" dirty="0">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r>
              <a:rPr lang="en-US" altLang="zh-CN" dirty="0">
                <a:latin typeface="Cambria" panose="02040503050406030204" charset="0"/>
                <a:cs typeface="Cambria" panose="02040503050406030204" charset="0"/>
              </a:rPr>
              <a:t>This century has witnessed the great development of permanent magnetic materials, liquid crystal polishing materials, luminescent materials, catalytic materials, and hydrogen - storage materials. </a:t>
            </a:r>
            <a:endParaRPr lang="en-US" altLang="zh-CN" dirty="0">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r>
              <a:rPr lang="en-US" altLang="zh-CN" dirty="0">
                <a:latin typeface="Cambria" panose="02040503050406030204" charset="0"/>
                <a:cs typeface="Cambria" panose="02040503050406030204" charset="0"/>
              </a:rPr>
              <a:t>The proportion of permanent magnetic materials in the total rare earth consumption increased rapidly from 17% in 2000 to 43% in 2019.</a:t>
            </a:r>
            <a:endParaRPr lang="en-US" altLang="zh-CN" dirty="0">
              <a:latin typeface="Cambria" panose="02040503050406030204" charset="0"/>
              <a:cs typeface="Cambria" panose="02040503050406030204" charset="0"/>
            </a:endParaRPr>
          </a:p>
        </p:txBody>
      </p:sp>
      <p:pic>
        <p:nvPicPr>
          <p:cNvPr id="4" name="图片 9"/>
          <p:cNvPicPr>
            <a:picLocks noChangeAspect="1" noChangeArrowheads="1"/>
          </p:cNvPicPr>
          <p:nvPr/>
        </p:nvPicPr>
        <p:blipFill>
          <a:blip r:embed="rId1">
            <a:extLst>
              <a:ext uri="{28A0092B-C50C-407E-A947-70E740481C1C}">
                <a14:useLocalDpi xmlns:a14="http://schemas.microsoft.com/office/drawing/2010/main" val="0"/>
              </a:ext>
            </a:extLst>
          </a:blip>
          <a:srcRect t="9142" r="50000" b="10664"/>
          <a:stretch>
            <a:fillRect/>
          </a:stretch>
        </p:blipFill>
        <p:spPr bwMode="auto">
          <a:xfrm>
            <a:off x="288" y="-71756"/>
            <a:ext cx="6239392" cy="375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表格 4"/>
          <p:cNvGraphicFramePr>
            <a:graphicFrameLocks noGrp="1"/>
          </p:cNvGraphicFramePr>
          <p:nvPr>
            <p:custDataLst>
              <p:tags r:id="rId2"/>
            </p:custDataLst>
          </p:nvPr>
        </p:nvGraphicFramePr>
        <p:xfrm>
          <a:off x="6260465" y="34290"/>
          <a:ext cx="5956300" cy="3924935"/>
        </p:xfrm>
        <a:graphic>
          <a:graphicData uri="http://schemas.openxmlformats.org/drawingml/2006/table">
            <a:tbl>
              <a:tblPr>
                <a:tableStyleId>{5C22544A-7EE6-4342-B048-85BDC9FD1C3A}</a:tableStyleId>
              </a:tblPr>
              <a:tblGrid>
                <a:gridCol w="844550"/>
                <a:gridCol w="814070"/>
                <a:gridCol w="625475"/>
                <a:gridCol w="624840"/>
                <a:gridCol w="681990"/>
                <a:gridCol w="513715"/>
                <a:gridCol w="310515"/>
                <a:gridCol w="777875"/>
                <a:gridCol w="763270"/>
              </a:tblGrid>
              <a:tr h="1493520">
                <a:tc rowSpan="2">
                  <a:txBody>
                    <a:bodyPr/>
                    <a:lstStyle/>
                    <a:p>
                      <a:pPr algn="l" fontAlgn="ctr"/>
                      <a:r>
                        <a:rPr lang="zh-CN" altLang="en-US" sz="1200" u="none" strike="noStrike" dirty="0">
                          <a:effectLst/>
                          <a:latin typeface="+mn-lt"/>
                        </a:rPr>
                        <a:t>　</a:t>
                      </a:r>
                      <a:endParaRPr lang="zh-CN" altLang="en-US" sz="1200" b="0" i="0" u="none" strike="noStrike" dirty="0">
                        <a:solidFill>
                          <a:srgbClr val="000000"/>
                        </a:solidFill>
                        <a:effectLst/>
                        <a:latin typeface="+mn-lt"/>
                        <a:ea typeface="宋体" panose="02010600030101010101" pitchFamily="2" charset="-122"/>
                      </a:endParaRPr>
                    </a:p>
                  </a:txBody>
                  <a:tcPr marL="4763" marR="4763" marT="4763" marB="0" anchor="ctr"/>
                </a:tc>
                <a:tc rowSpan="2">
                  <a:txBody>
                    <a:bodyPr/>
                    <a:lstStyle/>
                    <a:p>
                      <a:pPr algn="ctr" fontAlgn="ctr"/>
                      <a:r>
                        <a:rPr lang="en-US" altLang="zh-CN" sz="1200" b="0" i="0" u="none" strike="noStrike" dirty="0">
                          <a:solidFill>
                            <a:srgbClr val="000000"/>
                          </a:solidFill>
                          <a:effectLst/>
                          <a:latin typeface="Cambria" panose="02040503050406030204" charset="0"/>
                          <a:ea typeface="宋体" panose="02010600030101010101" pitchFamily="2" charset="-122"/>
                          <a:cs typeface="Cambria" panose="02040503050406030204" charset="0"/>
                        </a:rPr>
                        <a:t>Magnetic Materials</a:t>
                      </a:r>
                      <a:endParaRPr lang="en-US" altLang="zh-CN" sz="1200" b="0" i="0" u="none" strike="noStrike" dirty="0">
                        <a:solidFill>
                          <a:srgbClr val="000000"/>
                        </a:solidFill>
                        <a:effectLst/>
                        <a:latin typeface="Cambria" panose="02040503050406030204" charset="0"/>
                        <a:ea typeface="宋体" panose="02010600030101010101" pitchFamily="2" charset="-122"/>
                        <a:cs typeface="Cambria" panose="02040503050406030204" charset="0"/>
                      </a:endParaRPr>
                    </a:p>
                  </a:txBody>
                  <a:tcPr marL="4763" marR="4763" marT="4763" marB="0" anchor="ctr"/>
                </a:tc>
                <a:tc gridSpan="2">
                  <a:txBody>
                    <a:bodyPr/>
                    <a:lstStyle/>
                    <a:p>
                      <a:r>
                        <a:rPr lang="en-US" altLang="zh-CN" sz="1200" b="0" i="0">
                          <a:solidFill>
                            <a:srgbClr val="000000"/>
                          </a:solidFill>
                          <a:latin typeface="Cambria" panose="02040503050406030204" charset="0"/>
                          <a:ea typeface="Inter"/>
                          <a:cs typeface="Cambria" panose="02040503050406030204" charset="0"/>
                        </a:rPr>
                        <a:t>Catalytic Materials</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hMerge="1">
                  <a:tcPr marL="137477" marR="137477" marT="91757" marB="91757" anchor="ctr" anchorCtr="0"/>
                </a:tc>
                <a:tc rowSpan="2">
                  <a:txBody>
                    <a:bodyPr/>
                    <a:lstStyle/>
                    <a:p>
                      <a:pPr algn="ctr" fontAlgn="ctr"/>
                      <a:r>
                        <a:rPr lang="en-US" altLang="zh-CN" sz="1200" b="0" i="0" u="none" strike="noStrike" dirty="0">
                          <a:solidFill>
                            <a:srgbClr val="000000"/>
                          </a:solidFill>
                          <a:effectLst/>
                          <a:latin typeface="+mn-lt"/>
                          <a:ea typeface="宋体" panose="02010600030101010101" pitchFamily="2" charset="-122"/>
                        </a:rPr>
                        <a:t>Polishing Materials</a:t>
                      </a:r>
                      <a:endParaRPr lang="en-US" altLang="zh-CN" sz="1200" b="0" i="0" u="none" strike="noStrike" dirty="0">
                        <a:solidFill>
                          <a:srgbClr val="000000"/>
                        </a:solidFill>
                        <a:effectLst/>
                        <a:latin typeface="+mn-lt"/>
                        <a:ea typeface="宋体" panose="02010600030101010101" pitchFamily="2" charset="-122"/>
                      </a:endParaRPr>
                    </a:p>
                  </a:txBody>
                  <a:tcPr marL="4763" marR="4763" marT="4763" marB="0" anchor="ctr"/>
                </a:tc>
                <a:tc gridSpan="3">
                  <a:txBody>
                    <a:bodyPr/>
                    <a:lstStyle/>
                    <a:p>
                      <a:pPr algn="ctr" fontAlgn="ctr"/>
                      <a:r>
                        <a:rPr lang="en-US" altLang="zh-CN" sz="1200" b="0" i="0" u="none" strike="noStrike">
                          <a:solidFill>
                            <a:srgbClr val="000000"/>
                          </a:solidFill>
                          <a:effectLst/>
                          <a:latin typeface="+mn-lt"/>
                          <a:ea typeface="宋体" panose="02010600030101010101" pitchFamily="2" charset="-122"/>
                        </a:rPr>
                        <a:t>Luminescent Materials</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hMerge="1">
                  <a:tcPr/>
                </a:tc>
                <a:tc hMerge="1">
                  <a:tcPr/>
                </a:tc>
                <a:tc rowSpan="2">
                  <a:txBody>
                    <a:bodyPr/>
                    <a:lstStyle/>
                    <a:p>
                      <a:pPr algn="l" fontAlgn="ctr"/>
                      <a:r>
                        <a:rPr lang="en-US" altLang="zh-CN" sz="1200" b="0" i="0" u="none" strike="noStrike">
                          <a:solidFill>
                            <a:srgbClr val="000000"/>
                          </a:solidFill>
                          <a:effectLst/>
                          <a:latin typeface="+mn-lt"/>
                          <a:ea typeface="宋体" panose="02010600030101010101" pitchFamily="2" charset="-122"/>
                        </a:rPr>
                        <a:t>Hydrogen Storage Alloys</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r>
              <a:tr h="0">
                <a:tc vMerge="1">
                  <a:tcPr/>
                </a:tc>
                <a:tc vMerge="1">
                  <a:tcPr/>
                </a:tc>
                <a:tc>
                  <a:txBody>
                    <a:bodyPr/>
                    <a:lstStyle/>
                    <a:p>
                      <a:pPr algn="ctr" fontAlgn="ctr"/>
                      <a:r>
                        <a:rPr lang="en-US" altLang="zh-CN" sz="1200" b="0" i="0" u="none" strike="noStrike" dirty="0">
                          <a:solidFill>
                            <a:srgbClr val="000000"/>
                          </a:solidFill>
                          <a:effectLst/>
                          <a:latin typeface="+mn-lt"/>
                          <a:ea typeface="宋体" panose="02010600030101010101" pitchFamily="2" charset="-122"/>
                        </a:rPr>
                        <a:t>Cracking Catalysis</a:t>
                      </a:r>
                      <a:endParaRPr lang="en-US" altLang="zh-CN" sz="1200" b="0" i="0" u="none" strike="noStrike" dirty="0">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b="0" i="0" u="none" strike="noStrike" dirty="0">
                          <a:solidFill>
                            <a:srgbClr val="000000"/>
                          </a:solidFill>
                          <a:effectLst/>
                          <a:latin typeface="+mn-lt"/>
                          <a:ea typeface="宋体" panose="02010600030101010101" pitchFamily="2" charset="-122"/>
                        </a:rPr>
                        <a:t>Tail Gas Purification Catalysis</a:t>
                      </a:r>
                      <a:endParaRPr lang="en-US" altLang="zh-CN" sz="1200" b="0" i="0" u="none" strike="noStrike" dirty="0">
                        <a:solidFill>
                          <a:srgbClr val="000000"/>
                        </a:solidFill>
                        <a:effectLst/>
                        <a:latin typeface="+mn-lt"/>
                        <a:ea typeface="宋体" panose="02010600030101010101" pitchFamily="2" charset="-122"/>
                      </a:endParaRPr>
                    </a:p>
                  </a:txBody>
                  <a:tcPr marL="4763" marR="4763" marT="4763" marB="0" anchor="ctr"/>
                </a:tc>
                <a:tc vMerge="1">
                  <a:tcPr/>
                </a:tc>
                <a:tc>
                  <a:txBody>
                    <a:bodyPr/>
                    <a:lstStyle/>
                    <a:p>
                      <a:pPr algn="ctr" fontAlgn="ctr"/>
                      <a:r>
                        <a:rPr lang="en-US" altLang="zh-CN" sz="1200" b="0" i="0" u="none" strike="noStrike">
                          <a:solidFill>
                            <a:srgbClr val="000000"/>
                          </a:solidFill>
                          <a:effectLst/>
                          <a:latin typeface="+mn-lt"/>
                          <a:ea typeface="宋体" panose="02010600030101010101" pitchFamily="2" charset="-122"/>
                        </a:rPr>
                        <a:t>Trichr-omatic</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sz="1200" u="none" strike="noStrike">
                          <a:effectLst/>
                          <a:latin typeface="+mn-lt"/>
                        </a:rPr>
                        <a:t>LED</a:t>
                      </a:r>
                      <a:endParaRPr lang="en-US"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b="0" i="0" u="none" strike="noStrike">
                          <a:solidFill>
                            <a:srgbClr val="000000"/>
                          </a:solidFill>
                          <a:effectLst/>
                          <a:latin typeface="+mn-lt"/>
                          <a:ea typeface="宋体" panose="02010600030101010101" pitchFamily="2" charset="-122"/>
                        </a:rPr>
                        <a:t>Long Persistent Lumines-ence</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vMerge="1">
                  <a:tcPr/>
                </a:tc>
              </a:tr>
              <a:tr h="372745">
                <a:tc>
                  <a:txBody>
                    <a:bodyPr/>
                    <a:lstStyle/>
                    <a:p>
                      <a:pPr algn="ctr" fontAlgn="ctr"/>
                      <a:r>
                        <a:rPr lang="en-US" altLang="zh-CN" sz="1200" b="0" i="0" u="none" strike="noStrike">
                          <a:solidFill>
                            <a:srgbClr val="000000"/>
                          </a:solidFill>
                          <a:effectLst/>
                          <a:latin typeface="+mn-lt"/>
                          <a:ea typeface="宋体" panose="02010600030101010101" pitchFamily="2" charset="-122"/>
                        </a:rPr>
                        <a:t>Unit</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10,000t</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10,000t</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b="0" i="0" u="none" strike="noStrike" dirty="0">
                          <a:solidFill>
                            <a:srgbClr val="000000"/>
                          </a:solidFill>
                          <a:effectLst/>
                          <a:latin typeface="+mn-lt"/>
                          <a:ea typeface="宋体" panose="02010600030101010101" pitchFamily="2" charset="-122"/>
                        </a:rPr>
                        <a:t>10,000L</a:t>
                      </a:r>
                      <a:endParaRPr lang="en-US" altLang="zh-CN" sz="1200" b="0" i="0" u="none" strike="noStrike" dirty="0">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dirty="0">
                          <a:effectLst/>
                          <a:latin typeface="+mn-lt"/>
                        </a:rPr>
                        <a:t>10,000t</a:t>
                      </a:r>
                      <a:endParaRPr lang="en-US" altLang="zh-CN" sz="1200" b="0" i="0" u="none" strike="noStrike" dirty="0">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t</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t</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t</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t</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r>
              <a:tr h="188595">
                <a:tc>
                  <a:txBody>
                    <a:bodyPr/>
                    <a:lstStyle/>
                    <a:p>
                      <a:pPr algn="ctr" fontAlgn="ctr"/>
                      <a:r>
                        <a:rPr lang="en-US" altLang="zh-CN" sz="1200" u="none" strike="noStrike">
                          <a:effectLst/>
                          <a:latin typeface="+mn-lt"/>
                        </a:rPr>
                        <a:t>2020</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18.81 </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20.0 </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1450</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dirty="0">
                          <a:effectLst/>
                          <a:latin typeface="+mn-lt"/>
                        </a:rPr>
                        <a:t>3.10 </a:t>
                      </a:r>
                      <a:endParaRPr lang="en-US" altLang="zh-CN" sz="1200" b="0" i="0" u="none" strike="noStrike" dirty="0">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1113</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439</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242.8 </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10092</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r>
              <a:tr h="189230">
                <a:tc>
                  <a:txBody>
                    <a:bodyPr/>
                    <a:lstStyle/>
                    <a:p>
                      <a:pPr algn="ctr" fontAlgn="ctr"/>
                      <a:r>
                        <a:rPr lang="en-US" altLang="zh-CN" sz="1200" u="none" strike="noStrike">
                          <a:effectLst/>
                          <a:latin typeface="+mn-lt"/>
                        </a:rPr>
                        <a:t>2021</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21.94 </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23.0 </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1440</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dirty="0">
                          <a:effectLst/>
                          <a:latin typeface="+mn-lt"/>
                        </a:rPr>
                        <a:t>4.40 </a:t>
                      </a:r>
                      <a:endParaRPr lang="en-US" altLang="zh-CN" sz="1200" b="0" i="0" u="none" strike="noStrike" dirty="0">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dirty="0">
                          <a:effectLst/>
                          <a:latin typeface="+mn-lt"/>
                        </a:rPr>
                        <a:t>831</a:t>
                      </a:r>
                      <a:endParaRPr lang="en-US" altLang="zh-CN" sz="1200" b="0" i="0" u="none" strike="noStrike" dirty="0">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698</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262.5 </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10778</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r>
              <a:tr h="188595">
                <a:tc>
                  <a:txBody>
                    <a:bodyPr/>
                    <a:lstStyle/>
                    <a:p>
                      <a:pPr algn="ctr" fontAlgn="ctr"/>
                      <a:r>
                        <a:rPr lang="en-US" altLang="zh-CN" sz="1200" u="none" strike="noStrike">
                          <a:effectLst/>
                          <a:latin typeface="+mn-lt"/>
                        </a:rPr>
                        <a:t>2022</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25.20 </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22.0 </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2140</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3.73 </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dirty="0">
                          <a:effectLst/>
                          <a:latin typeface="+mn-lt"/>
                        </a:rPr>
                        <a:t>666</a:t>
                      </a:r>
                      <a:endParaRPr lang="en-US" altLang="zh-CN" sz="1200" b="0" i="0" u="none" strike="noStrike" dirty="0">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554</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240.5 </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9243</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r>
              <a:tr h="189230">
                <a:tc>
                  <a:txBody>
                    <a:bodyPr/>
                    <a:lstStyle/>
                    <a:p>
                      <a:pPr algn="ctr" fontAlgn="ctr"/>
                      <a:r>
                        <a:rPr lang="en-US" altLang="zh-CN" sz="1200" u="none" strike="noStrike">
                          <a:effectLst/>
                          <a:latin typeface="+mn-lt"/>
                        </a:rPr>
                        <a:t>2023</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27.20 </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22.7 </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2085</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3.62 </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dirty="0">
                          <a:effectLst/>
                          <a:latin typeface="+mn-lt"/>
                        </a:rPr>
                        <a:t>447</a:t>
                      </a:r>
                      <a:endParaRPr lang="en-US" altLang="zh-CN" sz="1200" b="0" i="0" u="none" strike="noStrike" dirty="0">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dirty="0">
                          <a:effectLst/>
                          <a:latin typeface="+mn-lt"/>
                        </a:rPr>
                        <a:t>766</a:t>
                      </a:r>
                      <a:endParaRPr lang="en-US" altLang="zh-CN" sz="1200" b="0" i="0" u="none" strike="noStrike" dirty="0">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265.5 </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9281</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r>
              <a:tr h="188595">
                <a:tc>
                  <a:txBody>
                    <a:bodyPr/>
                    <a:lstStyle/>
                    <a:p>
                      <a:pPr algn="ctr" fontAlgn="ctr"/>
                      <a:r>
                        <a:rPr lang="en-US" altLang="zh-CN" sz="1200" u="none" strike="noStrike">
                          <a:effectLst/>
                          <a:latin typeface="+mn-lt"/>
                        </a:rPr>
                        <a:t>2024</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30.00 </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23.0 </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2100</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3.70 </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400</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dirty="0">
                          <a:effectLst/>
                          <a:latin typeface="+mn-lt"/>
                        </a:rPr>
                        <a:t>800</a:t>
                      </a:r>
                      <a:endParaRPr lang="en-US" altLang="zh-CN" sz="1200" b="0" i="0" u="none" strike="noStrike" dirty="0">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280.0 </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8500</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r>
              <a:tr h="189230">
                <a:tc>
                  <a:txBody>
                    <a:bodyPr/>
                    <a:lstStyle/>
                    <a:p>
                      <a:pPr algn="ctr" fontAlgn="ctr"/>
                      <a:r>
                        <a:rPr lang="en-US" sz="1200" u="none" strike="noStrike" dirty="0">
                          <a:solidFill>
                            <a:srgbClr val="FF0000"/>
                          </a:solidFill>
                          <a:effectLst/>
                          <a:latin typeface="+mn-lt"/>
                        </a:rPr>
                        <a:t>2025e</a:t>
                      </a:r>
                      <a:endParaRPr lang="en-US" sz="1200" b="0" i="0" u="none" strike="noStrike" dirty="0">
                        <a:solidFill>
                          <a:srgbClr val="FF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solidFill>
                            <a:srgbClr val="FF0000"/>
                          </a:solidFill>
                          <a:effectLst/>
                          <a:latin typeface="+mn-lt"/>
                        </a:rPr>
                        <a:t>33.00 </a:t>
                      </a:r>
                      <a:endParaRPr lang="en-US" altLang="zh-CN" sz="1200" b="0" i="0" u="none" strike="noStrike">
                        <a:solidFill>
                          <a:srgbClr val="FF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solidFill>
                            <a:srgbClr val="FF0000"/>
                          </a:solidFill>
                          <a:effectLst/>
                          <a:latin typeface="+mn-lt"/>
                        </a:rPr>
                        <a:t>23.5 </a:t>
                      </a:r>
                      <a:endParaRPr lang="en-US" altLang="zh-CN" sz="1200" b="0" i="0" u="none" strike="noStrike">
                        <a:solidFill>
                          <a:srgbClr val="FF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solidFill>
                            <a:srgbClr val="FF0000"/>
                          </a:solidFill>
                          <a:effectLst/>
                          <a:latin typeface="+mn-lt"/>
                        </a:rPr>
                        <a:t>2150</a:t>
                      </a:r>
                      <a:endParaRPr lang="en-US" altLang="zh-CN" sz="1200" b="0" i="0" u="none" strike="noStrike">
                        <a:solidFill>
                          <a:srgbClr val="FF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solidFill>
                            <a:srgbClr val="FF0000"/>
                          </a:solidFill>
                          <a:effectLst/>
                          <a:latin typeface="+mn-lt"/>
                        </a:rPr>
                        <a:t>4.00 </a:t>
                      </a:r>
                      <a:endParaRPr lang="en-US" altLang="zh-CN" sz="1200" b="0" i="0" u="none" strike="noStrike">
                        <a:solidFill>
                          <a:srgbClr val="FF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solidFill>
                            <a:srgbClr val="FF0000"/>
                          </a:solidFill>
                          <a:effectLst/>
                          <a:latin typeface="+mn-lt"/>
                        </a:rPr>
                        <a:t>380</a:t>
                      </a:r>
                      <a:endParaRPr lang="en-US" altLang="zh-CN" sz="1200" b="0" i="0" u="none" strike="noStrike">
                        <a:solidFill>
                          <a:srgbClr val="FF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dirty="0">
                          <a:solidFill>
                            <a:srgbClr val="FF0000"/>
                          </a:solidFill>
                          <a:effectLst/>
                          <a:latin typeface="+mn-lt"/>
                        </a:rPr>
                        <a:t>850</a:t>
                      </a:r>
                      <a:endParaRPr lang="en-US" altLang="zh-CN" sz="1200" b="0" i="0" u="none" strike="noStrike" dirty="0">
                        <a:solidFill>
                          <a:srgbClr val="FF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dirty="0">
                          <a:solidFill>
                            <a:srgbClr val="FF0000"/>
                          </a:solidFill>
                          <a:effectLst/>
                          <a:latin typeface="+mn-lt"/>
                        </a:rPr>
                        <a:t>300.0 </a:t>
                      </a:r>
                      <a:endParaRPr lang="en-US" altLang="zh-CN" sz="1200" b="0" i="0" u="none" strike="noStrike" dirty="0">
                        <a:solidFill>
                          <a:srgbClr val="FF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solidFill>
                            <a:srgbClr val="FF0000"/>
                          </a:solidFill>
                          <a:effectLst/>
                          <a:latin typeface="+mn-lt"/>
                        </a:rPr>
                        <a:t>8700</a:t>
                      </a:r>
                      <a:endParaRPr lang="en-US" altLang="zh-CN" sz="1200" b="0" i="0" u="none" strike="noStrike">
                        <a:solidFill>
                          <a:srgbClr val="FF0000"/>
                        </a:solidFill>
                        <a:effectLst/>
                        <a:latin typeface="+mn-lt"/>
                        <a:ea typeface="宋体" panose="02010600030101010101" pitchFamily="2" charset="-122"/>
                      </a:endParaRPr>
                    </a:p>
                  </a:txBody>
                  <a:tcPr marL="4763" marR="4763" marT="4763" marB="0" anchor="ctr"/>
                </a:tc>
              </a:tr>
              <a:tr h="188595">
                <a:tc>
                  <a:txBody>
                    <a:bodyPr/>
                    <a:lstStyle/>
                    <a:p>
                      <a:pPr algn="ctr" fontAlgn="ctr"/>
                      <a:r>
                        <a:rPr lang="en-US" sz="1200" u="none" strike="noStrike">
                          <a:solidFill>
                            <a:srgbClr val="FF0000"/>
                          </a:solidFill>
                          <a:effectLst/>
                          <a:latin typeface="+mn-lt"/>
                        </a:rPr>
                        <a:t>2026e</a:t>
                      </a:r>
                      <a:endParaRPr lang="en-US" sz="1200" b="0" i="0" u="none" strike="noStrike">
                        <a:solidFill>
                          <a:srgbClr val="FF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solidFill>
                            <a:srgbClr val="FF0000"/>
                          </a:solidFill>
                          <a:effectLst/>
                          <a:latin typeface="+mn-lt"/>
                        </a:rPr>
                        <a:t>35.50 </a:t>
                      </a:r>
                      <a:endParaRPr lang="en-US" altLang="zh-CN" sz="1200" b="0" i="0" u="none" strike="noStrike">
                        <a:solidFill>
                          <a:srgbClr val="FF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solidFill>
                            <a:srgbClr val="FF0000"/>
                          </a:solidFill>
                          <a:effectLst/>
                          <a:latin typeface="+mn-lt"/>
                        </a:rPr>
                        <a:t>24.0 </a:t>
                      </a:r>
                      <a:endParaRPr lang="en-US" altLang="zh-CN" sz="1200" b="0" i="0" u="none" strike="noStrike">
                        <a:solidFill>
                          <a:srgbClr val="FF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solidFill>
                            <a:srgbClr val="FF0000"/>
                          </a:solidFill>
                          <a:effectLst/>
                          <a:latin typeface="+mn-lt"/>
                        </a:rPr>
                        <a:t>2200</a:t>
                      </a:r>
                      <a:endParaRPr lang="en-US" altLang="zh-CN" sz="1200" b="0" i="0" u="none" strike="noStrike">
                        <a:solidFill>
                          <a:srgbClr val="FF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dirty="0">
                          <a:solidFill>
                            <a:srgbClr val="FF0000"/>
                          </a:solidFill>
                          <a:effectLst/>
                          <a:latin typeface="+mn-lt"/>
                        </a:rPr>
                        <a:t>4.30 </a:t>
                      </a:r>
                      <a:endParaRPr lang="en-US" altLang="zh-CN" sz="1200" b="0" i="0" u="none" strike="noStrike" dirty="0">
                        <a:solidFill>
                          <a:srgbClr val="FF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dirty="0">
                          <a:solidFill>
                            <a:srgbClr val="FF0000"/>
                          </a:solidFill>
                          <a:effectLst/>
                          <a:latin typeface="+mn-lt"/>
                        </a:rPr>
                        <a:t>350</a:t>
                      </a:r>
                      <a:endParaRPr lang="en-US" altLang="zh-CN" sz="1200" b="0" i="0" u="none" strike="noStrike" dirty="0">
                        <a:solidFill>
                          <a:srgbClr val="FF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dirty="0">
                          <a:solidFill>
                            <a:srgbClr val="FF0000"/>
                          </a:solidFill>
                          <a:effectLst/>
                          <a:latin typeface="+mn-lt"/>
                        </a:rPr>
                        <a:t>900</a:t>
                      </a:r>
                      <a:endParaRPr lang="en-US" altLang="zh-CN" sz="1200" b="0" i="0" u="none" strike="noStrike" dirty="0">
                        <a:solidFill>
                          <a:srgbClr val="FF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dirty="0">
                          <a:solidFill>
                            <a:srgbClr val="FF0000"/>
                          </a:solidFill>
                          <a:effectLst/>
                          <a:latin typeface="+mn-lt"/>
                        </a:rPr>
                        <a:t>320.0 </a:t>
                      </a:r>
                      <a:endParaRPr lang="en-US" altLang="zh-CN" sz="1200" b="0" i="0" u="none" strike="noStrike" dirty="0">
                        <a:solidFill>
                          <a:srgbClr val="FF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dirty="0">
                          <a:solidFill>
                            <a:srgbClr val="FF0000"/>
                          </a:solidFill>
                          <a:effectLst/>
                          <a:latin typeface="+mn-lt"/>
                        </a:rPr>
                        <a:t>9000</a:t>
                      </a:r>
                      <a:endParaRPr lang="en-US" altLang="zh-CN" sz="1200" b="0" i="0" u="none" strike="noStrike" dirty="0">
                        <a:solidFill>
                          <a:srgbClr val="FF0000"/>
                        </a:solidFill>
                        <a:effectLst/>
                        <a:latin typeface="+mn-lt"/>
                        <a:ea typeface="宋体" panose="02010600030101010101" pitchFamily="2" charset="-122"/>
                      </a:endParaRPr>
                    </a:p>
                  </a:txBody>
                  <a:tcPr marL="4763" marR="4763" marT="4763" marB="0" anchor="ct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7"/>
          <p:cNvSpPr>
            <a:spLocks noChangeArrowheads="1"/>
          </p:cNvSpPr>
          <p:nvPr/>
        </p:nvSpPr>
        <p:spPr bwMode="auto">
          <a:xfrm>
            <a:off x="1463040" y="3685540"/>
            <a:ext cx="396303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dirty="0"/>
              <a:t>Chinese rare earth consumption amount in different sectors</a:t>
            </a:r>
            <a:endParaRPr lang="en-US" altLang="zh-CN" dirty="0"/>
          </a:p>
        </p:txBody>
      </p:sp>
      <p:sp>
        <p:nvSpPr>
          <p:cNvPr id="3" name="矩形 1"/>
          <p:cNvSpPr>
            <a:spLocks noChangeArrowheads="1"/>
          </p:cNvSpPr>
          <p:nvPr/>
        </p:nvSpPr>
        <p:spPr bwMode="auto">
          <a:xfrm>
            <a:off x="276225" y="4176395"/>
            <a:ext cx="1176655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Wingdings" panose="05000000000000000000" pitchFamily="2" charset="2"/>
              <a:buChar char="l"/>
            </a:pPr>
            <a:r>
              <a:rPr lang="en-US" altLang="zh-CN" dirty="0">
                <a:latin typeface="Cambria" panose="02040503050406030204" charset="0"/>
                <a:cs typeface="Cambria" panose="02040503050406030204" charset="0"/>
                <a:sym typeface="+mn-ea"/>
              </a:rPr>
              <a:t>Permanent magnetic materials are mainly used in low carbon energy technologies such as wind turbines and electric vehicles.</a:t>
            </a:r>
            <a:endParaRPr lang="en-US" altLang="zh-CN" dirty="0">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r>
              <a:rPr lang="en-US" altLang="zh-CN" dirty="0">
                <a:latin typeface="Cambria" panose="02040503050406030204" charset="0"/>
                <a:cs typeface="Cambria" panose="02040503050406030204" charset="0"/>
                <a:sym typeface="+mn-ea"/>
              </a:rPr>
              <a:t>The lighting industry has shrunk, and the consumption of europium and yttrium has decreased since 2010.</a:t>
            </a:r>
            <a:endParaRPr lang="en-US" altLang="zh-CN" dirty="0">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r>
              <a:rPr lang="en-US" altLang="zh-CN" dirty="0">
                <a:latin typeface="Cambria" panose="02040503050406030204" charset="0"/>
                <a:cs typeface="Cambria" panose="02040503050406030204" charset="0"/>
                <a:sym typeface="+mn-ea"/>
              </a:rPr>
              <a:t>From 2000 to 2024, the cumulative rare earth consumption in China was approximately 2.35 million tons.</a:t>
            </a:r>
            <a:endParaRPr lang="en-US" altLang="zh-CN" dirty="0">
              <a:latin typeface="Cambria" panose="02040503050406030204" charset="0"/>
              <a:cs typeface="Cambria" panose="02040503050406030204" charset="0"/>
            </a:endParaRPr>
          </a:p>
        </p:txBody>
      </p:sp>
      <p:pic>
        <p:nvPicPr>
          <p:cNvPr id="4" name="图片 9"/>
          <p:cNvPicPr>
            <a:picLocks noChangeAspect="1" noChangeArrowheads="1"/>
          </p:cNvPicPr>
          <p:nvPr/>
        </p:nvPicPr>
        <p:blipFill>
          <a:blip r:embed="rId1">
            <a:extLst>
              <a:ext uri="{28A0092B-C50C-407E-A947-70E740481C1C}">
                <a14:useLocalDpi xmlns:a14="http://schemas.microsoft.com/office/drawing/2010/main" val="0"/>
              </a:ext>
            </a:extLst>
          </a:blip>
          <a:srcRect t="9142" r="50000" b="10664"/>
          <a:stretch>
            <a:fillRect/>
          </a:stretch>
        </p:blipFill>
        <p:spPr bwMode="auto">
          <a:xfrm>
            <a:off x="288" y="-71756"/>
            <a:ext cx="6239392" cy="375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表格 4"/>
          <p:cNvGraphicFramePr>
            <a:graphicFrameLocks noGrp="1"/>
          </p:cNvGraphicFramePr>
          <p:nvPr>
            <p:custDataLst>
              <p:tags r:id="rId2"/>
            </p:custDataLst>
          </p:nvPr>
        </p:nvGraphicFramePr>
        <p:xfrm>
          <a:off x="6260465" y="34290"/>
          <a:ext cx="5956300" cy="3924935"/>
        </p:xfrm>
        <a:graphic>
          <a:graphicData uri="http://schemas.openxmlformats.org/drawingml/2006/table">
            <a:tbl>
              <a:tblPr>
                <a:tableStyleId>{5C22544A-7EE6-4342-B048-85BDC9FD1C3A}</a:tableStyleId>
              </a:tblPr>
              <a:tblGrid>
                <a:gridCol w="844550"/>
                <a:gridCol w="814070"/>
                <a:gridCol w="625475"/>
                <a:gridCol w="624840"/>
                <a:gridCol w="681990"/>
                <a:gridCol w="513715"/>
                <a:gridCol w="310515"/>
                <a:gridCol w="777875"/>
                <a:gridCol w="763270"/>
              </a:tblGrid>
              <a:tr h="1493520">
                <a:tc rowSpan="2">
                  <a:txBody>
                    <a:bodyPr/>
                    <a:lstStyle/>
                    <a:p>
                      <a:pPr algn="l" fontAlgn="ctr"/>
                      <a:r>
                        <a:rPr lang="zh-CN" altLang="en-US" sz="1200" u="none" strike="noStrike" dirty="0">
                          <a:effectLst/>
                          <a:latin typeface="+mn-lt"/>
                        </a:rPr>
                        <a:t>　</a:t>
                      </a:r>
                      <a:endParaRPr lang="zh-CN" altLang="en-US" sz="1200" b="0" i="0" u="none" strike="noStrike" dirty="0">
                        <a:solidFill>
                          <a:srgbClr val="000000"/>
                        </a:solidFill>
                        <a:effectLst/>
                        <a:latin typeface="+mn-lt"/>
                        <a:ea typeface="宋体" panose="02010600030101010101" pitchFamily="2" charset="-122"/>
                      </a:endParaRPr>
                    </a:p>
                  </a:txBody>
                  <a:tcPr marL="4763" marR="4763" marT="4763" marB="0" anchor="ctr"/>
                </a:tc>
                <a:tc rowSpan="2">
                  <a:txBody>
                    <a:bodyPr/>
                    <a:lstStyle/>
                    <a:p>
                      <a:pPr algn="ctr" fontAlgn="ctr"/>
                      <a:r>
                        <a:rPr lang="en-US" altLang="zh-CN" sz="1200" b="0" i="0" u="none" strike="noStrike" dirty="0">
                          <a:solidFill>
                            <a:srgbClr val="000000"/>
                          </a:solidFill>
                          <a:effectLst/>
                          <a:latin typeface="Cambria" panose="02040503050406030204" charset="0"/>
                          <a:ea typeface="宋体" panose="02010600030101010101" pitchFamily="2" charset="-122"/>
                          <a:cs typeface="Cambria" panose="02040503050406030204" charset="0"/>
                        </a:rPr>
                        <a:t>Magnetic Materials</a:t>
                      </a:r>
                      <a:endParaRPr lang="en-US" altLang="zh-CN" sz="1200" b="0" i="0" u="none" strike="noStrike" dirty="0">
                        <a:solidFill>
                          <a:srgbClr val="000000"/>
                        </a:solidFill>
                        <a:effectLst/>
                        <a:latin typeface="Cambria" panose="02040503050406030204" charset="0"/>
                        <a:ea typeface="宋体" panose="02010600030101010101" pitchFamily="2" charset="-122"/>
                        <a:cs typeface="Cambria" panose="02040503050406030204" charset="0"/>
                      </a:endParaRPr>
                    </a:p>
                  </a:txBody>
                  <a:tcPr marL="4763" marR="4763" marT="4763" marB="0" anchor="ctr"/>
                </a:tc>
                <a:tc gridSpan="2">
                  <a:txBody>
                    <a:bodyPr/>
                    <a:lstStyle/>
                    <a:p>
                      <a:r>
                        <a:rPr lang="en-US" altLang="zh-CN" sz="1200" b="0" i="0">
                          <a:solidFill>
                            <a:srgbClr val="000000"/>
                          </a:solidFill>
                          <a:latin typeface="Cambria" panose="02040503050406030204" charset="0"/>
                          <a:ea typeface="Inter"/>
                          <a:cs typeface="Cambria" panose="02040503050406030204" charset="0"/>
                        </a:rPr>
                        <a:t>Catalytic Materials</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hMerge="1">
                  <a:tcPr marL="137477" marR="137477" marT="91757" marB="91757" anchor="ctr" anchorCtr="0"/>
                </a:tc>
                <a:tc rowSpan="2">
                  <a:txBody>
                    <a:bodyPr/>
                    <a:lstStyle/>
                    <a:p>
                      <a:pPr algn="ctr" fontAlgn="ctr"/>
                      <a:r>
                        <a:rPr lang="en-US" altLang="zh-CN" sz="1200" b="0" i="0" u="none" strike="noStrike" dirty="0">
                          <a:solidFill>
                            <a:srgbClr val="000000"/>
                          </a:solidFill>
                          <a:effectLst/>
                          <a:latin typeface="+mn-lt"/>
                          <a:ea typeface="宋体" panose="02010600030101010101" pitchFamily="2" charset="-122"/>
                        </a:rPr>
                        <a:t>Polishing Materials</a:t>
                      </a:r>
                      <a:endParaRPr lang="en-US" altLang="zh-CN" sz="1200" b="0" i="0" u="none" strike="noStrike" dirty="0">
                        <a:solidFill>
                          <a:srgbClr val="000000"/>
                        </a:solidFill>
                        <a:effectLst/>
                        <a:latin typeface="+mn-lt"/>
                        <a:ea typeface="宋体" panose="02010600030101010101" pitchFamily="2" charset="-122"/>
                      </a:endParaRPr>
                    </a:p>
                  </a:txBody>
                  <a:tcPr marL="4763" marR="4763" marT="4763" marB="0" anchor="ctr"/>
                </a:tc>
                <a:tc gridSpan="3">
                  <a:txBody>
                    <a:bodyPr/>
                    <a:lstStyle/>
                    <a:p>
                      <a:pPr algn="ctr" fontAlgn="ctr"/>
                      <a:r>
                        <a:rPr lang="en-US" altLang="zh-CN" sz="1200" b="0" i="0" u="none" strike="noStrike">
                          <a:solidFill>
                            <a:srgbClr val="000000"/>
                          </a:solidFill>
                          <a:effectLst/>
                          <a:latin typeface="+mn-lt"/>
                          <a:ea typeface="宋体" panose="02010600030101010101" pitchFamily="2" charset="-122"/>
                        </a:rPr>
                        <a:t>Luminescent Materials</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hMerge="1">
                  <a:tcPr/>
                </a:tc>
                <a:tc hMerge="1">
                  <a:tcPr/>
                </a:tc>
                <a:tc rowSpan="2">
                  <a:txBody>
                    <a:bodyPr/>
                    <a:lstStyle/>
                    <a:p>
                      <a:pPr algn="l" fontAlgn="ctr"/>
                      <a:r>
                        <a:rPr lang="en-US" altLang="zh-CN" sz="1200" b="0" i="0" u="none" strike="noStrike">
                          <a:solidFill>
                            <a:srgbClr val="000000"/>
                          </a:solidFill>
                          <a:effectLst/>
                          <a:latin typeface="+mn-lt"/>
                          <a:ea typeface="宋体" panose="02010600030101010101" pitchFamily="2" charset="-122"/>
                        </a:rPr>
                        <a:t>Hydrogen Storage Alloys</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r>
              <a:tr h="0">
                <a:tc vMerge="1">
                  <a:tcPr/>
                </a:tc>
                <a:tc vMerge="1">
                  <a:tcPr/>
                </a:tc>
                <a:tc>
                  <a:txBody>
                    <a:bodyPr/>
                    <a:lstStyle/>
                    <a:p>
                      <a:pPr algn="ctr" fontAlgn="ctr"/>
                      <a:r>
                        <a:rPr lang="en-US" altLang="zh-CN" sz="1200" b="0" i="0" u="none" strike="noStrike" dirty="0">
                          <a:solidFill>
                            <a:srgbClr val="000000"/>
                          </a:solidFill>
                          <a:effectLst/>
                          <a:latin typeface="+mn-lt"/>
                          <a:ea typeface="宋体" panose="02010600030101010101" pitchFamily="2" charset="-122"/>
                        </a:rPr>
                        <a:t>Cracking Catalysis</a:t>
                      </a:r>
                      <a:endParaRPr lang="en-US" altLang="zh-CN" sz="1200" b="0" i="0" u="none" strike="noStrike" dirty="0">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b="0" i="0" u="none" strike="noStrike" dirty="0">
                          <a:solidFill>
                            <a:srgbClr val="000000"/>
                          </a:solidFill>
                          <a:effectLst/>
                          <a:latin typeface="+mn-lt"/>
                          <a:ea typeface="宋体" panose="02010600030101010101" pitchFamily="2" charset="-122"/>
                        </a:rPr>
                        <a:t>Tail Gas Purification Catalysis</a:t>
                      </a:r>
                      <a:endParaRPr lang="en-US" altLang="zh-CN" sz="1200" b="0" i="0" u="none" strike="noStrike" dirty="0">
                        <a:solidFill>
                          <a:srgbClr val="000000"/>
                        </a:solidFill>
                        <a:effectLst/>
                        <a:latin typeface="+mn-lt"/>
                        <a:ea typeface="宋体" panose="02010600030101010101" pitchFamily="2" charset="-122"/>
                      </a:endParaRPr>
                    </a:p>
                  </a:txBody>
                  <a:tcPr marL="4763" marR="4763" marT="4763" marB="0" anchor="ctr"/>
                </a:tc>
                <a:tc vMerge="1">
                  <a:tcPr/>
                </a:tc>
                <a:tc>
                  <a:txBody>
                    <a:bodyPr/>
                    <a:lstStyle/>
                    <a:p>
                      <a:pPr algn="ctr" fontAlgn="ctr"/>
                      <a:r>
                        <a:rPr lang="en-US" altLang="zh-CN" sz="1200" b="0" i="0" u="none" strike="noStrike">
                          <a:solidFill>
                            <a:srgbClr val="000000"/>
                          </a:solidFill>
                          <a:effectLst/>
                          <a:latin typeface="+mn-lt"/>
                          <a:ea typeface="宋体" panose="02010600030101010101" pitchFamily="2" charset="-122"/>
                        </a:rPr>
                        <a:t>Trichr-omatic</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sz="1200" u="none" strike="noStrike">
                          <a:effectLst/>
                          <a:latin typeface="+mn-lt"/>
                        </a:rPr>
                        <a:t>LED</a:t>
                      </a:r>
                      <a:endParaRPr lang="en-US"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b="0" i="0" u="none" strike="noStrike">
                          <a:solidFill>
                            <a:srgbClr val="000000"/>
                          </a:solidFill>
                          <a:effectLst/>
                          <a:latin typeface="+mn-lt"/>
                          <a:ea typeface="宋体" panose="02010600030101010101" pitchFamily="2" charset="-122"/>
                        </a:rPr>
                        <a:t>Long Persistent Lumines-ence</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vMerge="1">
                  <a:tcPr/>
                </a:tc>
              </a:tr>
              <a:tr h="372745">
                <a:tc>
                  <a:txBody>
                    <a:bodyPr/>
                    <a:lstStyle/>
                    <a:p>
                      <a:pPr algn="ctr" fontAlgn="ctr"/>
                      <a:r>
                        <a:rPr lang="en-US" altLang="zh-CN" sz="1200" b="0" i="0" u="none" strike="noStrike">
                          <a:solidFill>
                            <a:srgbClr val="000000"/>
                          </a:solidFill>
                          <a:effectLst/>
                          <a:latin typeface="+mn-lt"/>
                          <a:ea typeface="宋体" panose="02010600030101010101" pitchFamily="2" charset="-122"/>
                        </a:rPr>
                        <a:t>Unit</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10,000t</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10,000t</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b="0" i="0" u="none" strike="noStrike" dirty="0">
                          <a:solidFill>
                            <a:srgbClr val="000000"/>
                          </a:solidFill>
                          <a:effectLst/>
                          <a:latin typeface="+mn-lt"/>
                          <a:ea typeface="宋体" panose="02010600030101010101" pitchFamily="2" charset="-122"/>
                        </a:rPr>
                        <a:t>10,000L</a:t>
                      </a:r>
                      <a:endParaRPr lang="en-US" altLang="zh-CN" sz="1200" b="0" i="0" u="none" strike="noStrike" dirty="0">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dirty="0">
                          <a:effectLst/>
                          <a:latin typeface="+mn-lt"/>
                        </a:rPr>
                        <a:t>10,000t</a:t>
                      </a:r>
                      <a:endParaRPr lang="en-US" altLang="zh-CN" sz="1200" b="0" i="0" u="none" strike="noStrike" dirty="0">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t</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t</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t</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t</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r>
              <a:tr h="188595">
                <a:tc>
                  <a:txBody>
                    <a:bodyPr/>
                    <a:lstStyle/>
                    <a:p>
                      <a:pPr algn="ctr" fontAlgn="ctr"/>
                      <a:r>
                        <a:rPr lang="en-US" altLang="zh-CN" sz="1200" u="none" strike="noStrike">
                          <a:effectLst/>
                          <a:latin typeface="+mn-lt"/>
                        </a:rPr>
                        <a:t>2020</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18.81 </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20.0 </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1450</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dirty="0">
                          <a:effectLst/>
                          <a:latin typeface="+mn-lt"/>
                        </a:rPr>
                        <a:t>3.10 </a:t>
                      </a:r>
                      <a:endParaRPr lang="en-US" altLang="zh-CN" sz="1200" b="0" i="0" u="none" strike="noStrike" dirty="0">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1113</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439</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242.8 </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10092</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r>
              <a:tr h="189230">
                <a:tc>
                  <a:txBody>
                    <a:bodyPr/>
                    <a:lstStyle/>
                    <a:p>
                      <a:pPr algn="ctr" fontAlgn="ctr"/>
                      <a:r>
                        <a:rPr lang="en-US" altLang="zh-CN" sz="1200" u="none" strike="noStrike">
                          <a:effectLst/>
                          <a:latin typeface="+mn-lt"/>
                        </a:rPr>
                        <a:t>2021</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21.94 </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23.0 </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1440</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dirty="0">
                          <a:effectLst/>
                          <a:latin typeface="+mn-lt"/>
                        </a:rPr>
                        <a:t>4.40 </a:t>
                      </a:r>
                      <a:endParaRPr lang="en-US" altLang="zh-CN" sz="1200" b="0" i="0" u="none" strike="noStrike" dirty="0">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dirty="0">
                          <a:effectLst/>
                          <a:latin typeface="+mn-lt"/>
                        </a:rPr>
                        <a:t>831</a:t>
                      </a:r>
                      <a:endParaRPr lang="en-US" altLang="zh-CN" sz="1200" b="0" i="0" u="none" strike="noStrike" dirty="0">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698</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262.5 </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10778</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r>
              <a:tr h="188595">
                <a:tc>
                  <a:txBody>
                    <a:bodyPr/>
                    <a:lstStyle/>
                    <a:p>
                      <a:pPr algn="ctr" fontAlgn="ctr"/>
                      <a:r>
                        <a:rPr lang="en-US" altLang="zh-CN" sz="1200" u="none" strike="noStrike">
                          <a:effectLst/>
                          <a:latin typeface="+mn-lt"/>
                        </a:rPr>
                        <a:t>2022</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25.20 </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22.0 </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2140</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3.73 </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dirty="0">
                          <a:effectLst/>
                          <a:latin typeface="+mn-lt"/>
                        </a:rPr>
                        <a:t>666</a:t>
                      </a:r>
                      <a:endParaRPr lang="en-US" altLang="zh-CN" sz="1200" b="0" i="0" u="none" strike="noStrike" dirty="0">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554</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240.5 </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9243</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r>
              <a:tr h="189230">
                <a:tc>
                  <a:txBody>
                    <a:bodyPr/>
                    <a:lstStyle/>
                    <a:p>
                      <a:pPr algn="ctr" fontAlgn="ctr"/>
                      <a:r>
                        <a:rPr lang="en-US" altLang="zh-CN" sz="1200" u="none" strike="noStrike">
                          <a:effectLst/>
                          <a:latin typeface="+mn-lt"/>
                        </a:rPr>
                        <a:t>2023</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27.20 </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22.7 </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2085</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3.62 </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dirty="0">
                          <a:effectLst/>
                          <a:latin typeface="+mn-lt"/>
                        </a:rPr>
                        <a:t>447</a:t>
                      </a:r>
                      <a:endParaRPr lang="en-US" altLang="zh-CN" sz="1200" b="0" i="0" u="none" strike="noStrike" dirty="0">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dirty="0">
                          <a:effectLst/>
                          <a:latin typeface="+mn-lt"/>
                        </a:rPr>
                        <a:t>766</a:t>
                      </a:r>
                      <a:endParaRPr lang="en-US" altLang="zh-CN" sz="1200" b="0" i="0" u="none" strike="noStrike" dirty="0">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265.5 </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9281</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r>
              <a:tr h="188595">
                <a:tc>
                  <a:txBody>
                    <a:bodyPr/>
                    <a:lstStyle/>
                    <a:p>
                      <a:pPr algn="ctr" fontAlgn="ctr"/>
                      <a:r>
                        <a:rPr lang="en-US" altLang="zh-CN" sz="1200" u="none" strike="noStrike">
                          <a:effectLst/>
                          <a:latin typeface="+mn-lt"/>
                        </a:rPr>
                        <a:t>2024</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30.00 </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23.0 </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2100</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3.70 </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400</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dirty="0">
                          <a:effectLst/>
                          <a:latin typeface="+mn-lt"/>
                        </a:rPr>
                        <a:t>800</a:t>
                      </a:r>
                      <a:endParaRPr lang="en-US" altLang="zh-CN" sz="1200" b="0" i="0" u="none" strike="noStrike" dirty="0">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280.0 </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effectLst/>
                          <a:latin typeface="+mn-lt"/>
                        </a:rPr>
                        <a:t>8500</a:t>
                      </a:r>
                      <a:endParaRPr lang="en-US" altLang="zh-CN" sz="1200" b="0" i="0" u="none" strike="noStrike">
                        <a:solidFill>
                          <a:srgbClr val="000000"/>
                        </a:solidFill>
                        <a:effectLst/>
                        <a:latin typeface="+mn-lt"/>
                        <a:ea typeface="宋体" panose="02010600030101010101" pitchFamily="2" charset="-122"/>
                      </a:endParaRPr>
                    </a:p>
                  </a:txBody>
                  <a:tcPr marL="4763" marR="4763" marT="4763" marB="0" anchor="ctr"/>
                </a:tc>
              </a:tr>
              <a:tr h="189230">
                <a:tc>
                  <a:txBody>
                    <a:bodyPr/>
                    <a:lstStyle/>
                    <a:p>
                      <a:pPr algn="ctr" fontAlgn="ctr"/>
                      <a:r>
                        <a:rPr lang="en-US" sz="1200" u="none" strike="noStrike" dirty="0">
                          <a:solidFill>
                            <a:srgbClr val="FF0000"/>
                          </a:solidFill>
                          <a:effectLst/>
                          <a:latin typeface="+mn-lt"/>
                        </a:rPr>
                        <a:t>2025e</a:t>
                      </a:r>
                      <a:endParaRPr lang="en-US" sz="1200" b="0" i="0" u="none" strike="noStrike" dirty="0">
                        <a:solidFill>
                          <a:srgbClr val="FF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solidFill>
                            <a:srgbClr val="FF0000"/>
                          </a:solidFill>
                          <a:effectLst/>
                          <a:latin typeface="+mn-lt"/>
                        </a:rPr>
                        <a:t>33.00 </a:t>
                      </a:r>
                      <a:endParaRPr lang="en-US" altLang="zh-CN" sz="1200" b="0" i="0" u="none" strike="noStrike">
                        <a:solidFill>
                          <a:srgbClr val="FF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solidFill>
                            <a:srgbClr val="FF0000"/>
                          </a:solidFill>
                          <a:effectLst/>
                          <a:latin typeface="+mn-lt"/>
                        </a:rPr>
                        <a:t>23.5 </a:t>
                      </a:r>
                      <a:endParaRPr lang="en-US" altLang="zh-CN" sz="1200" b="0" i="0" u="none" strike="noStrike">
                        <a:solidFill>
                          <a:srgbClr val="FF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solidFill>
                            <a:srgbClr val="FF0000"/>
                          </a:solidFill>
                          <a:effectLst/>
                          <a:latin typeface="+mn-lt"/>
                        </a:rPr>
                        <a:t>2150</a:t>
                      </a:r>
                      <a:endParaRPr lang="en-US" altLang="zh-CN" sz="1200" b="0" i="0" u="none" strike="noStrike">
                        <a:solidFill>
                          <a:srgbClr val="FF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solidFill>
                            <a:srgbClr val="FF0000"/>
                          </a:solidFill>
                          <a:effectLst/>
                          <a:latin typeface="+mn-lt"/>
                        </a:rPr>
                        <a:t>4.00 </a:t>
                      </a:r>
                      <a:endParaRPr lang="en-US" altLang="zh-CN" sz="1200" b="0" i="0" u="none" strike="noStrike">
                        <a:solidFill>
                          <a:srgbClr val="FF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solidFill>
                            <a:srgbClr val="FF0000"/>
                          </a:solidFill>
                          <a:effectLst/>
                          <a:latin typeface="+mn-lt"/>
                        </a:rPr>
                        <a:t>380</a:t>
                      </a:r>
                      <a:endParaRPr lang="en-US" altLang="zh-CN" sz="1200" b="0" i="0" u="none" strike="noStrike">
                        <a:solidFill>
                          <a:srgbClr val="FF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dirty="0">
                          <a:solidFill>
                            <a:srgbClr val="FF0000"/>
                          </a:solidFill>
                          <a:effectLst/>
                          <a:latin typeface="+mn-lt"/>
                        </a:rPr>
                        <a:t>850</a:t>
                      </a:r>
                      <a:endParaRPr lang="en-US" altLang="zh-CN" sz="1200" b="0" i="0" u="none" strike="noStrike" dirty="0">
                        <a:solidFill>
                          <a:srgbClr val="FF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dirty="0">
                          <a:solidFill>
                            <a:srgbClr val="FF0000"/>
                          </a:solidFill>
                          <a:effectLst/>
                          <a:latin typeface="+mn-lt"/>
                        </a:rPr>
                        <a:t>300.0 </a:t>
                      </a:r>
                      <a:endParaRPr lang="en-US" altLang="zh-CN" sz="1200" b="0" i="0" u="none" strike="noStrike" dirty="0">
                        <a:solidFill>
                          <a:srgbClr val="FF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solidFill>
                            <a:srgbClr val="FF0000"/>
                          </a:solidFill>
                          <a:effectLst/>
                          <a:latin typeface="+mn-lt"/>
                        </a:rPr>
                        <a:t>8700</a:t>
                      </a:r>
                      <a:endParaRPr lang="en-US" altLang="zh-CN" sz="1200" b="0" i="0" u="none" strike="noStrike">
                        <a:solidFill>
                          <a:srgbClr val="FF0000"/>
                        </a:solidFill>
                        <a:effectLst/>
                        <a:latin typeface="+mn-lt"/>
                        <a:ea typeface="宋体" panose="02010600030101010101" pitchFamily="2" charset="-122"/>
                      </a:endParaRPr>
                    </a:p>
                  </a:txBody>
                  <a:tcPr marL="4763" marR="4763" marT="4763" marB="0" anchor="ctr"/>
                </a:tc>
              </a:tr>
              <a:tr h="188595">
                <a:tc>
                  <a:txBody>
                    <a:bodyPr/>
                    <a:lstStyle/>
                    <a:p>
                      <a:pPr algn="ctr" fontAlgn="ctr"/>
                      <a:r>
                        <a:rPr lang="en-US" sz="1200" u="none" strike="noStrike">
                          <a:solidFill>
                            <a:srgbClr val="FF0000"/>
                          </a:solidFill>
                          <a:effectLst/>
                          <a:latin typeface="+mn-lt"/>
                        </a:rPr>
                        <a:t>2026e</a:t>
                      </a:r>
                      <a:endParaRPr lang="en-US" sz="1200" b="0" i="0" u="none" strike="noStrike">
                        <a:solidFill>
                          <a:srgbClr val="FF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solidFill>
                            <a:srgbClr val="FF0000"/>
                          </a:solidFill>
                          <a:effectLst/>
                          <a:latin typeface="+mn-lt"/>
                        </a:rPr>
                        <a:t>35.50 </a:t>
                      </a:r>
                      <a:endParaRPr lang="en-US" altLang="zh-CN" sz="1200" b="0" i="0" u="none" strike="noStrike">
                        <a:solidFill>
                          <a:srgbClr val="FF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solidFill>
                            <a:srgbClr val="FF0000"/>
                          </a:solidFill>
                          <a:effectLst/>
                          <a:latin typeface="+mn-lt"/>
                        </a:rPr>
                        <a:t>24.0 </a:t>
                      </a:r>
                      <a:endParaRPr lang="en-US" altLang="zh-CN" sz="1200" b="0" i="0" u="none" strike="noStrike">
                        <a:solidFill>
                          <a:srgbClr val="FF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a:solidFill>
                            <a:srgbClr val="FF0000"/>
                          </a:solidFill>
                          <a:effectLst/>
                          <a:latin typeface="+mn-lt"/>
                        </a:rPr>
                        <a:t>2200</a:t>
                      </a:r>
                      <a:endParaRPr lang="en-US" altLang="zh-CN" sz="1200" b="0" i="0" u="none" strike="noStrike">
                        <a:solidFill>
                          <a:srgbClr val="FF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dirty="0">
                          <a:solidFill>
                            <a:srgbClr val="FF0000"/>
                          </a:solidFill>
                          <a:effectLst/>
                          <a:latin typeface="+mn-lt"/>
                        </a:rPr>
                        <a:t>4.30 </a:t>
                      </a:r>
                      <a:endParaRPr lang="en-US" altLang="zh-CN" sz="1200" b="0" i="0" u="none" strike="noStrike" dirty="0">
                        <a:solidFill>
                          <a:srgbClr val="FF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dirty="0">
                          <a:solidFill>
                            <a:srgbClr val="FF0000"/>
                          </a:solidFill>
                          <a:effectLst/>
                          <a:latin typeface="+mn-lt"/>
                        </a:rPr>
                        <a:t>350</a:t>
                      </a:r>
                      <a:endParaRPr lang="en-US" altLang="zh-CN" sz="1200" b="0" i="0" u="none" strike="noStrike" dirty="0">
                        <a:solidFill>
                          <a:srgbClr val="FF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dirty="0">
                          <a:solidFill>
                            <a:srgbClr val="FF0000"/>
                          </a:solidFill>
                          <a:effectLst/>
                          <a:latin typeface="+mn-lt"/>
                        </a:rPr>
                        <a:t>900</a:t>
                      </a:r>
                      <a:endParaRPr lang="en-US" altLang="zh-CN" sz="1200" b="0" i="0" u="none" strike="noStrike" dirty="0">
                        <a:solidFill>
                          <a:srgbClr val="FF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dirty="0">
                          <a:solidFill>
                            <a:srgbClr val="FF0000"/>
                          </a:solidFill>
                          <a:effectLst/>
                          <a:latin typeface="+mn-lt"/>
                        </a:rPr>
                        <a:t>320.0 </a:t>
                      </a:r>
                      <a:endParaRPr lang="en-US" altLang="zh-CN" sz="1200" b="0" i="0" u="none" strike="noStrike" dirty="0">
                        <a:solidFill>
                          <a:srgbClr val="FF0000"/>
                        </a:solidFill>
                        <a:effectLst/>
                        <a:latin typeface="+mn-lt"/>
                        <a:ea typeface="宋体" panose="02010600030101010101" pitchFamily="2" charset="-122"/>
                      </a:endParaRPr>
                    </a:p>
                  </a:txBody>
                  <a:tcPr marL="4763" marR="4763" marT="4763" marB="0" anchor="ctr"/>
                </a:tc>
                <a:tc>
                  <a:txBody>
                    <a:bodyPr/>
                    <a:lstStyle/>
                    <a:p>
                      <a:pPr algn="ctr" fontAlgn="ctr"/>
                      <a:r>
                        <a:rPr lang="en-US" altLang="zh-CN" sz="1200" u="none" strike="noStrike" dirty="0">
                          <a:solidFill>
                            <a:srgbClr val="FF0000"/>
                          </a:solidFill>
                          <a:effectLst/>
                          <a:latin typeface="+mn-lt"/>
                        </a:rPr>
                        <a:t>9000</a:t>
                      </a:r>
                      <a:endParaRPr lang="en-US" altLang="zh-CN" sz="1200" b="0" i="0" u="none" strike="noStrike" dirty="0">
                        <a:solidFill>
                          <a:srgbClr val="FF0000"/>
                        </a:solidFill>
                        <a:effectLst/>
                        <a:latin typeface="+mn-lt"/>
                        <a:ea typeface="宋体" panose="02010600030101010101" pitchFamily="2" charset="-122"/>
                      </a:endParaRPr>
                    </a:p>
                  </a:txBody>
                  <a:tcPr marL="4763" marR="4763" marT="4763" marB="0" anchor="ct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7"/>
          <p:cNvSpPr>
            <a:spLocks noChangeArrowheads="1"/>
          </p:cNvSpPr>
          <p:nvPr/>
        </p:nvSpPr>
        <p:spPr bwMode="auto">
          <a:xfrm>
            <a:off x="1095796" y="3051360"/>
            <a:ext cx="449897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l" eaLnBrk="1" hangingPunct="1"/>
            <a:r>
              <a:rPr lang="en-US" altLang="zh-CN">
                <a:latin typeface="Cambria" panose="02040503050406030204" charset="0"/>
                <a:cs typeface="Cambria" panose="02040503050406030204" charset="0"/>
              </a:rPr>
              <a:t>Cumulative installed capacity of wind power</a:t>
            </a:r>
            <a:endParaRPr lang="en-US" altLang="zh-CN">
              <a:latin typeface="Cambria" panose="02040503050406030204" charset="0"/>
              <a:cs typeface="Cambria" panose="02040503050406030204" charset="0"/>
            </a:endParaRPr>
          </a:p>
          <a:p>
            <a:pPr algn="l" eaLnBrk="1" hangingPunct="1"/>
            <a:r>
              <a:rPr lang="en-US" altLang="zh-CN">
                <a:latin typeface="Cambria" panose="02040503050406030204" charset="0"/>
                <a:cs typeface="Cambria" panose="02040503050406030204" charset="0"/>
              </a:rPr>
              <a:t>under the blueprint scenario</a:t>
            </a:r>
            <a:endParaRPr lang="en-US" altLang="zh-CN">
              <a:latin typeface="Cambria" panose="02040503050406030204" charset="0"/>
              <a:cs typeface="Cambria" panose="02040503050406030204" charset="0"/>
            </a:endParaRPr>
          </a:p>
        </p:txBody>
      </p:sp>
      <p:sp>
        <p:nvSpPr>
          <p:cNvPr id="3" name="矩形 8"/>
          <p:cNvSpPr>
            <a:spLocks noChangeArrowheads="1"/>
          </p:cNvSpPr>
          <p:nvPr/>
        </p:nvSpPr>
        <p:spPr bwMode="auto">
          <a:xfrm>
            <a:off x="6725285" y="3051175"/>
            <a:ext cx="388556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600">
                <a:latin typeface="Cambria" panose="02040503050406030204" charset="0"/>
                <a:cs typeface="Cambria" panose="02040503050406030204" charset="0"/>
              </a:rPr>
              <a:t>Changing trends of the sales of various types of vehicles under the blueprint scenario.</a:t>
            </a:r>
            <a:endParaRPr lang="en-US" altLang="zh-CN" sz="1600">
              <a:latin typeface="Cambria" panose="02040503050406030204" charset="0"/>
              <a:cs typeface="Cambria" panose="02040503050406030204" charset="0"/>
            </a:endParaRPr>
          </a:p>
        </p:txBody>
      </p:sp>
      <p:sp>
        <p:nvSpPr>
          <p:cNvPr id="4" name="矩形 1"/>
          <p:cNvSpPr>
            <a:spLocks noChangeArrowheads="1"/>
          </p:cNvSpPr>
          <p:nvPr/>
        </p:nvSpPr>
        <p:spPr bwMode="auto">
          <a:xfrm>
            <a:off x="320675" y="3810635"/>
            <a:ext cx="1161478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Wingdings" panose="05000000000000000000" pitchFamily="2" charset="2"/>
              <a:buChar char="l"/>
            </a:pPr>
            <a:r>
              <a:rPr lang="en-US" altLang="zh-CN" dirty="0">
                <a:latin typeface="Cambria" panose="02040503050406030204" charset="0"/>
                <a:cs typeface="Cambria" panose="02040503050406030204" charset="0"/>
              </a:rPr>
              <a:t>Driven by the carbon neutrality goal, in the future, low carbon energy technologies such as energy saving home appliances, electric vehicles, and wind turbines would become the main driving forces for the rapid growth of these rare earth elements. </a:t>
            </a:r>
            <a:endParaRPr lang="en-US" altLang="zh-CN" dirty="0">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r>
              <a:rPr lang="en-US" altLang="zh-CN" dirty="0">
                <a:latin typeface="Cambria" panose="02040503050406030204" charset="0"/>
                <a:cs typeface="Cambria" panose="02040503050406030204" charset="0"/>
              </a:rPr>
              <a:t>The rapid popularization and application of flat panel display devices have also greatly driven the rapid growth of the demand for rare earth elements such as lanthanum and cerium used in glass ceramics and liquid crystal polishing.</a:t>
            </a:r>
            <a:endParaRPr lang="en-US" altLang="zh-CN" dirty="0">
              <a:latin typeface="Cambria" panose="02040503050406030204" charset="0"/>
              <a:cs typeface="Cambria" panose="02040503050406030204" charset="0"/>
            </a:endParaRPr>
          </a:p>
        </p:txBody>
      </p:sp>
      <p:pic>
        <p:nvPicPr>
          <p:cNvPr id="5"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77400" y="499730"/>
            <a:ext cx="5099032" cy="2437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4" descr="2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401" y="582004"/>
            <a:ext cx="4559891" cy="237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01174" y="200985"/>
            <a:ext cx="65532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1"/>
          <p:cNvSpPr>
            <a:spLocks noChangeArrowheads="1"/>
          </p:cNvSpPr>
          <p:nvPr/>
        </p:nvSpPr>
        <p:spPr bwMode="auto">
          <a:xfrm>
            <a:off x="1250286" y="5695323"/>
            <a:ext cx="8640763"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Wingdings" panose="05000000000000000000" pitchFamily="2" charset="2"/>
              <a:buChar char="l"/>
            </a:pPr>
            <a:r>
              <a:rPr lang="en-US" altLang="zh-CN" dirty="0">
                <a:latin typeface="Cambria" panose="02040503050406030204" charset="0"/>
                <a:cs typeface="Cambria" panose="02040503050406030204" charset="0"/>
              </a:rPr>
              <a:t>In 2030 and 2035, the production volume of new energy vehicles in China would reach 15 million units and 24 million units respectively. </a:t>
            </a:r>
            <a:endParaRPr lang="en-US" altLang="zh-CN" dirty="0">
              <a:latin typeface="Cambria" panose="02040503050406030204" charset="0"/>
              <a:cs typeface="Cambria" panose="02040503050406030204" charset="0"/>
            </a:endParaRPr>
          </a:p>
        </p:txBody>
      </p:sp>
      <p:sp>
        <p:nvSpPr>
          <p:cNvPr id="4" name="矩形 2"/>
          <p:cNvSpPr>
            <a:spLocks noChangeArrowheads="1"/>
          </p:cNvSpPr>
          <p:nvPr/>
        </p:nvSpPr>
        <p:spPr bwMode="auto">
          <a:xfrm>
            <a:off x="2930571" y="3801435"/>
            <a:ext cx="5280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l" eaLnBrk="1" hangingPunct="1"/>
            <a:r>
              <a:rPr lang="en-US" altLang="zh-CN" dirty="0"/>
              <a:t>Forecast of China's New Energy Vehicle Production</a:t>
            </a:r>
            <a:endParaRPr lang="en-US" altLang="zh-CN" dirty="0"/>
          </a:p>
        </p:txBody>
      </p:sp>
      <p:sp>
        <p:nvSpPr>
          <p:cNvPr id="5" name="矩形 1"/>
          <p:cNvSpPr>
            <a:spLocks noChangeArrowheads="1"/>
          </p:cNvSpPr>
          <p:nvPr/>
        </p:nvSpPr>
        <p:spPr bwMode="auto">
          <a:xfrm>
            <a:off x="1250603" y="4169735"/>
            <a:ext cx="9738725" cy="163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2000" dirty="0">
                <a:solidFill>
                  <a:srgbClr val="FF0000"/>
                </a:solidFill>
                <a:latin typeface="Cambria" panose="02040503050406030204" charset="0"/>
                <a:cs typeface="Cambria" panose="02040503050406030204" charset="0"/>
              </a:rPr>
              <a:t>“New Energy Vehicle Industry Development Plan (2021 - 2035)” released by the State Council.</a:t>
            </a:r>
            <a:endParaRPr lang="en-US" altLang="zh-CN" sz="2000" dirty="0">
              <a:solidFill>
                <a:srgbClr val="FF0000"/>
              </a:solidFill>
              <a:latin typeface="Cambria" panose="02040503050406030204" charset="0"/>
              <a:cs typeface="Cambria" panose="02040503050406030204" charset="0"/>
            </a:endParaRPr>
          </a:p>
          <a:p>
            <a:pPr eaLnBrk="1" hangingPunct="1"/>
            <a:r>
              <a:rPr lang="en-US" altLang="zh-CN" sz="2000" dirty="0">
                <a:solidFill>
                  <a:srgbClr val="FF0000"/>
                </a:solidFill>
                <a:latin typeface="Cambria" panose="02040503050406030204" charset="0"/>
                <a:cs typeface="Cambria" panose="02040503050406030204" charset="0"/>
              </a:rPr>
              <a:t>“Energy saving and New Energy Vehicle Technology Roadmap 2.0” compiled by experts organized by the China Society of Automotive Engineers under the guidance of the Ministry of Industry and Information Technology.</a:t>
            </a:r>
            <a:endParaRPr lang="en-US" altLang="zh-CN" sz="2000" dirty="0">
              <a:solidFill>
                <a:srgbClr val="FF0000"/>
              </a:solidFill>
              <a:latin typeface="Cambria" panose="02040503050406030204" charset="0"/>
              <a:cs typeface="Cambria" panose="0204050305040603020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403881" y="746369"/>
            <a:ext cx="11334307"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Wingdings" panose="05000000000000000000" pitchFamily="2" charset="2"/>
              <a:buChar char="l"/>
            </a:pPr>
            <a:r>
              <a:rPr lang="en-US" altLang="zh-CN" dirty="0">
                <a:latin typeface="Cambria" panose="02040503050406030204" charset="0"/>
                <a:cs typeface="Cambria" panose="02040503050406030204" charset="0"/>
              </a:rPr>
              <a:t>Rare earth permanent magnetic materials are mainly used in electronic information communication, wind power, transportation, and consumer electronics products. The future development trends of these products determine the development of rare earth permanent magnetic materials, including wind turbines, new energy vehicles, electric bicycles, mobile phones, tablet computers, electromechanical products, and micro - special motors.</a:t>
            </a:r>
            <a:endParaRPr lang="en-US" altLang="zh-CN" dirty="0">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r>
              <a:rPr lang="en-US" altLang="zh-CN" dirty="0">
                <a:latin typeface="Cambria" panose="02040503050406030204" charset="0"/>
                <a:cs typeface="Cambria" panose="02040503050406030204" charset="0"/>
              </a:rPr>
              <a:t>Polishing powder is mainly used in the mobile phone and micro - crystal glass fields, but the premise is that the price remains at a reasonable level. </a:t>
            </a:r>
            <a:endParaRPr lang="en-US" altLang="zh-CN" dirty="0">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r>
              <a:rPr lang="en-US" altLang="zh-CN" dirty="0">
                <a:latin typeface="Cambria" panose="02040503050406030204" charset="0"/>
                <a:cs typeface="Cambria" panose="02040503050406030204" charset="0"/>
              </a:rPr>
              <a:t>Hydrogen storage materials, also known as hydrogen storing materials or hydrogen storage alloys, are an important field of rare earth application. The great development of hydrogen energy technology would lead to a rapid increase in demand.</a:t>
            </a:r>
            <a:endParaRPr lang="en-US" altLang="zh-CN" dirty="0">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r>
              <a:rPr lang="en-US" altLang="zh-CN" dirty="0">
                <a:latin typeface="Cambria" panose="02040503050406030204" charset="0"/>
                <a:cs typeface="Cambria" panose="02040503050406030204" charset="0"/>
              </a:rPr>
              <a:t>Rare earth catalytic materials are used in the exhaust gas purification of vehicles such as cars and motorcycles. The great development of new energy vehicles would gradually limit the use of rare earth based catalysts.</a:t>
            </a:r>
            <a:endParaRPr lang="en-US" altLang="zh-CN" dirty="0">
              <a:latin typeface="Cambria" panose="02040503050406030204" charset="0"/>
              <a:cs typeface="Cambria" panose="02040503050406030204" charset="0"/>
            </a:endParaRPr>
          </a:p>
          <a:p>
            <a:pPr marL="0" indent="0" eaLnBrk="1" hangingPunct="1">
              <a:lnSpc>
                <a:spcPct val="150000"/>
              </a:lnSpc>
              <a:buFont typeface="Wingdings" panose="05000000000000000000" pitchFamily="2" charset="2"/>
              <a:buNone/>
            </a:pPr>
            <a:endParaRPr lang="zh-CN" altLang="en-US" dirty="0">
              <a:latin typeface="Cambria" panose="02040503050406030204" charset="0"/>
              <a:cs typeface="Cambria" panose="0204050305040603020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403881" y="746369"/>
            <a:ext cx="11334307" cy="466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Wingdings" panose="05000000000000000000" pitchFamily="2" charset="2"/>
              <a:buChar char="l"/>
            </a:pPr>
            <a:r>
              <a:rPr lang="en-US" altLang="zh-CN" dirty="0">
                <a:latin typeface="Cambria" panose="02040503050406030204" charset="0"/>
                <a:cs typeface="Cambria" panose="02040503050406030204" charset="0"/>
              </a:rPr>
              <a:t>Metallurgical machinery is an important field of rare earth consumption. There is still room for growth in the demand for some high quality and special purpose steel products, and the rare earth consumption in the metallurgical field would not change significantly. </a:t>
            </a:r>
            <a:endParaRPr lang="en-US" altLang="zh-CN" dirty="0">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r>
              <a:rPr lang="en-US" altLang="zh-CN" dirty="0">
                <a:latin typeface="Cambria" panose="02040503050406030204" charset="0"/>
                <a:cs typeface="Cambria" panose="02040503050406030204" charset="0"/>
              </a:rPr>
              <a:t>Petroleum refining and chemical industry is an important field of rare earth application, and catalytic technology plays an extremely important role. The global demand for oil would still be in a growth stage, and the demand for petroleum cracking catalysts would still increase.</a:t>
            </a:r>
            <a:endParaRPr lang="en-US" altLang="zh-CN" dirty="0">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r>
              <a:rPr lang="en-US" altLang="zh-CN" dirty="0">
                <a:latin typeface="Cambria" panose="02040503050406030204" charset="0"/>
                <a:cs typeface="Cambria" panose="02040503050406030204" charset="0"/>
              </a:rPr>
              <a:t>The glass and ceramic industry is a traditional application field of rare earths. The demand for special glass would still grow, and functional ceramics would further increase with the development of high - tech industries.</a:t>
            </a:r>
            <a:endParaRPr lang="en-US" altLang="zh-CN" dirty="0">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r>
              <a:rPr lang="en-US" altLang="zh-CN" dirty="0">
                <a:latin typeface="Cambria" panose="02040503050406030204" charset="0"/>
                <a:cs typeface="Cambria" panose="02040503050406030204" charset="0"/>
              </a:rPr>
              <a:t>The agriculture, light industry, and textile industry is a traditional application field of rare earths. The rare earth consumption in this field has been decreasing year by year and is estimated to be close to the bottom. The future demand would not increase.</a:t>
            </a:r>
            <a:endParaRPr lang="en-US" altLang="zh-CN" dirty="0">
              <a:latin typeface="Cambria" panose="02040503050406030204" charset="0"/>
              <a:cs typeface="Cambria" panose="0204050305040603020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323850" y="3811905"/>
            <a:ext cx="11788775" cy="299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Wingdings" panose="05000000000000000000" pitchFamily="2" charset="2"/>
              <a:buChar char="l"/>
            </a:pPr>
            <a:r>
              <a:rPr lang="en-US" altLang="zh-CN" dirty="0">
                <a:latin typeface="Cambria" panose="02040503050406030204" charset="0"/>
                <a:cs typeface="Cambria" panose="02040503050406030204" charset="0"/>
              </a:rPr>
              <a:t>It is predicted that the global rare earth demand would reach 360,000t, 470,000t, and 550,000t in 2025, 2030, and 2035 respectively.</a:t>
            </a:r>
            <a:endParaRPr lang="en-US" altLang="zh-CN" dirty="0">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r>
              <a:rPr lang="en-US" altLang="zh-CN" dirty="0">
                <a:latin typeface="Cambria" panose="02040503050406030204" charset="0"/>
                <a:cs typeface="Cambria" panose="02040503050406030204" charset="0"/>
              </a:rPr>
              <a:t>In 2035, the rare earth demand in the United States would reach 35,000t.</a:t>
            </a:r>
            <a:endParaRPr lang="en-US" altLang="zh-CN" dirty="0">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r>
              <a:rPr lang="en-US" altLang="zh-CN" dirty="0" smtClean="0">
                <a:latin typeface="Cambria" panose="02040503050406030204" charset="0"/>
                <a:cs typeface="Cambria" panose="02040503050406030204" charset="0"/>
              </a:rPr>
              <a:t>In 2035, China would account for 72% of the global demand. </a:t>
            </a:r>
            <a:endParaRPr lang="en-US" altLang="zh-CN" dirty="0" smtClean="0">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r>
              <a:rPr lang="en-US" altLang="zh-CN" dirty="0">
                <a:latin typeface="Cambria" panose="02040503050406030204" charset="0"/>
                <a:cs typeface="Cambria" panose="02040503050406030204" charset="0"/>
              </a:rPr>
              <a:t>The rare earth demand in China would reach 260,000t, 310,000t, and 380,000t in 2025, 2030, and 2035 respectively.</a:t>
            </a:r>
            <a:endParaRPr lang="en-US" altLang="zh-CN" dirty="0">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r>
              <a:rPr lang="en-US" altLang="zh-CN" dirty="0">
                <a:latin typeface="Cambria" panose="02040503050406030204" charset="0"/>
                <a:cs typeface="Cambria" panose="02040503050406030204" charset="0"/>
              </a:rPr>
              <a:t>Permanent - magnetic materials would still be the largest rare earth consumer product, accounting for 56% in 2035.</a:t>
            </a:r>
            <a:endParaRPr lang="en-US" altLang="zh-CN" dirty="0">
              <a:latin typeface="Cambria" panose="02040503050406030204" charset="0"/>
              <a:cs typeface="Cambria" panose="02040503050406030204" charset="0"/>
            </a:endParaRPr>
          </a:p>
        </p:txBody>
      </p:sp>
      <p:sp>
        <p:nvSpPr>
          <p:cNvPr id="3" name="矩形 2"/>
          <p:cNvSpPr>
            <a:spLocks noChangeArrowheads="1"/>
          </p:cNvSpPr>
          <p:nvPr/>
        </p:nvSpPr>
        <p:spPr bwMode="auto">
          <a:xfrm>
            <a:off x="3824162" y="3603920"/>
            <a:ext cx="401510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dirty="0"/>
              <a:t>Forecast of Global Rare Earth demand</a:t>
            </a:r>
            <a:endParaRPr lang="en-US" altLang="zh-CN" dirty="0"/>
          </a:p>
        </p:txBody>
      </p:sp>
      <p:pic>
        <p:nvPicPr>
          <p:cNvPr id="4"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745932" y="295"/>
            <a:ext cx="6010275"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584441" y="287224"/>
            <a:ext cx="7023480" cy="583565"/>
          </a:xfrm>
          <a:prstGeom prst="rect">
            <a:avLst/>
          </a:prstGeom>
          <a:noFill/>
        </p:spPr>
        <p:txBody>
          <a:bodyPr wrap="square" rtlCol="0" anchor="t" anchorCtr="0">
            <a:spAutoFit/>
          </a:bodyPr>
          <a:lstStyle/>
          <a:p>
            <a:pPr algn="ctr"/>
            <a:r>
              <a:rPr lang="en-US" altLang="zh-CN" sz="3200" dirty="0">
                <a:solidFill>
                  <a:schemeClr val="accent5">
                    <a:lumMod val="75000"/>
                  </a:schemeClr>
                </a:solidFill>
                <a:latin typeface="Arial" panose="020B0604020202020204" pitchFamily="34" charset="0"/>
                <a:ea typeface="微软雅黑" panose="020B0503020204020204" pitchFamily="34" charset="-122"/>
                <a:cs typeface="Arial" panose="020B0604020202020204" pitchFamily="34" charset="0"/>
              </a:rPr>
              <a:t>Main Contents</a:t>
            </a:r>
            <a:endParaRPr lang="en-US" altLang="zh-CN" sz="3200" dirty="0">
              <a:solidFill>
                <a:schemeClr val="accent5">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文本框 7"/>
          <p:cNvSpPr txBox="1"/>
          <p:nvPr/>
        </p:nvSpPr>
        <p:spPr>
          <a:xfrm>
            <a:off x="2091180" y="870410"/>
            <a:ext cx="9163664" cy="5077460"/>
          </a:xfrm>
          <a:prstGeom prst="rect">
            <a:avLst/>
          </a:prstGeom>
          <a:noFill/>
        </p:spPr>
        <p:txBody>
          <a:bodyPr wrap="square" rtlCol="0">
            <a:spAutoFit/>
          </a:bodyPr>
          <a:lstStyle/>
          <a:p>
            <a:pPr>
              <a:lnSpc>
                <a:spcPct val="150000"/>
              </a:lnSpc>
            </a:pPr>
            <a:r>
              <a:rPr lang="en-US" altLang="zh-CN" sz="3600" b="1" dirty="0">
                <a:solidFill>
                  <a:srgbClr val="0070C0"/>
                </a:solidFill>
                <a:latin typeface="微软雅黑" panose="020B0503020204020204" pitchFamily="34" charset="-122"/>
                <a:ea typeface="微软雅黑" panose="020B0503020204020204" pitchFamily="34" charset="-122"/>
              </a:rPr>
              <a:t>1</a:t>
            </a:r>
            <a:r>
              <a:rPr lang="zh-CN" altLang="en-US" sz="3600" b="1" dirty="0">
                <a:solidFill>
                  <a:srgbClr val="0070C0"/>
                </a:solidFill>
                <a:latin typeface="微软雅黑" panose="020B0503020204020204" pitchFamily="34" charset="-122"/>
                <a:ea typeface="微软雅黑" panose="020B0503020204020204" pitchFamily="34" charset="-122"/>
              </a:rPr>
              <a:t>、</a:t>
            </a:r>
            <a:r>
              <a:rPr lang="en-US" altLang="zh-CN" sz="3600" b="1" dirty="0">
                <a:solidFill>
                  <a:srgbClr val="0070C0"/>
                </a:solidFill>
                <a:latin typeface="微软雅黑" panose="020B0503020204020204" pitchFamily="34" charset="-122"/>
                <a:ea typeface="微软雅黑" panose="020B0503020204020204" pitchFamily="34" charset="-122"/>
              </a:rPr>
              <a:t>Brief introduction</a:t>
            </a:r>
            <a:endParaRPr lang="en-US" altLang="zh-CN" sz="36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3600" b="1" dirty="0" smtClean="0">
                <a:solidFill>
                  <a:srgbClr val="0070C0"/>
                </a:solidFill>
                <a:latin typeface="微软雅黑" panose="020B0503020204020204" pitchFamily="34" charset="-122"/>
                <a:ea typeface="微软雅黑" panose="020B0503020204020204" pitchFamily="34" charset="-122"/>
              </a:rPr>
              <a:t>2</a:t>
            </a:r>
            <a:r>
              <a:rPr lang="zh-CN" altLang="en-US" sz="3600" b="1" dirty="0" smtClean="0">
                <a:solidFill>
                  <a:srgbClr val="0070C0"/>
                </a:solidFill>
                <a:latin typeface="微软雅黑" panose="020B0503020204020204" pitchFamily="34" charset="-122"/>
                <a:ea typeface="微软雅黑" panose="020B0503020204020204" pitchFamily="34" charset="-122"/>
              </a:rPr>
              <a:t>、</a:t>
            </a:r>
            <a:r>
              <a:rPr lang="en-US" altLang="zh-CN" sz="3600" b="1" dirty="0">
                <a:solidFill>
                  <a:srgbClr val="0070C0"/>
                </a:solidFill>
                <a:latin typeface="微软雅黑" panose="020B0503020204020204" pitchFamily="34" charset="-122"/>
                <a:ea typeface="微软雅黑" panose="020B0503020204020204" pitchFamily="34" charset="-122"/>
              </a:rPr>
              <a:t>Current situation of Rare Earth Supply and Demand</a:t>
            </a:r>
            <a:endParaRPr lang="en-US" altLang="zh-CN" sz="36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3600" b="1" dirty="0" smtClean="0">
                <a:solidFill>
                  <a:srgbClr val="0070C0"/>
                </a:solidFill>
                <a:latin typeface="微软雅黑" panose="020B0503020204020204" pitchFamily="34" charset="-122"/>
                <a:ea typeface="微软雅黑" panose="020B0503020204020204" pitchFamily="34" charset="-122"/>
              </a:rPr>
              <a:t>3</a:t>
            </a:r>
            <a:r>
              <a:rPr lang="zh-CN" altLang="en-US" sz="3600" b="1" dirty="0" smtClean="0">
                <a:solidFill>
                  <a:srgbClr val="0070C0"/>
                </a:solidFill>
                <a:latin typeface="微软雅黑" panose="020B0503020204020204" pitchFamily="34" charset="-122"/>
                <a:ea typeface="微软雅黑" panose="020B0503020204020204" pitchFamily="34" charset="-122"/>
              </a:rPr>
              <a:t>、</a:t>
            </a:r>
            <a:r>
              <a:rPr lang="en-US" altLang="zh-CN" sz="3600" b="1" dirty="0">
                <a:solidFill>
                  <a:srgbClr val="0070C0"/>
                </a:solidFill>
                <a:latin typeface="微软雅黑" panose="020B0503020204020204" pitchFamily="34" charset="-122"/>
                <a:ea typeface="微软雅黑" panose="020B0503020204020204" pitchFamily="34" charset="-122"/>
              </a:rPr>
              <a:t>Trends in Rare Earth Demand</a:t>
            </a:r>
            <a:endParaRPr lang="en-US" altLang="zh-CN" sz="36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3600" b="1" dirty="0" smtClean="0">
                <a:solidFill>
                  <a:srgbClr val="FF0000"/>
                </a:solidFill>
                <a:latin typeface="微软雅黑" panose="020B0503020204020204" pitchFamily="34" charset="-122"/>
                <a:ea typeface="微软雅黑" panose="020B0503020204020204" pitchFamily="34" charset="-122"/>
              </a:rPr>
              <a:t>4</a:t>
            </a:r>
            <a:r>
              <a:rPr lang="zh-CN" altLang="en-US" sz="3600" b="1" dirty="0" smtClean="0">
                <a:solidFill>
                  <a:srgbClr val="FF0000"/>
                </a:solidFill>
                <a:latin typeface="微软雅黑" panose="020B0503020204020204" pitchFamily="34" charset="-122"/>
                <a:ea typeface="微软雅黑" panose="020B0503020204020204" pitchFamily="34" charset="-122"/>
              </a:rPr>
              <a:t>、</a:t>
            </a:r>
            <a:r>
              <a:rPr lang="en-US" altLang="zh-CN" sz="3600" b="1" dirty="0" smtClean="0">
                <a:solidFill>
                  <a:srgbClr val="FF0000"/>
                </a:solidFill>
                <a:latin typeface="微软雅黑" panose="020B0503020204020204" pitchFamily="34" charset="-122"/>
                <a:ea typeface="微软雅黑" panose="020B0503020204020204" pitchFamily="34" charset="-122"/>
              </a:rPr>
              <a:t>Rare Earth Supply Capacity</a:t>
            </a:r>
            <a:endParaRPr lang="en-US" altLang="zh-CN" sz="3600" b="1" dirty="0" smtClean="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3600" b="1" dirty="0" smtClean="0">
                <a:solidFill>
                  <a:srgbClr val="0070C0"/>
                </a:solidFill>
                <a:latin typeface="微软雅黑" panose="020B0503020204020204" pitchFamily="34" charset="-122"/>
                <a:ea typeface="微软雅黑" panose="020B0503020204020204" pitchFamily="34" charset="-122"/>
              </a:rPr>
              <a:t>5</a:t>
            </a:r>
            <a:r>
              <a:rPr lang="zh-CN" altLang="en-US" sz="3600" b="1" dirty="0" smtClean="0">
                <a:solidFill>
                  <a:srgbClr val="0070C0"/>
                </a:solidFill>
                <a:latin typeface="微软雅黑" panose="020B0503020204020204" pitchFamily="34" charset="-122"/>
                <a:ea typeface="微软雅黑" panose="020B0503020204020204" pitchFamily="34" charset="-122"/>
              </a:rPr>
              <a:t>、</a:t>
            </a:r>
            <a:r>
              <a:rPr lang="en-US" altLang="zh-CN" sz="3600" b="1" dirty="0">
                <a:solidFill>
                  <a:srgbClr val="0070C0"/>
                </a:solidFill>
                <a:latin typeface="微软雅黑" panose="020B0503020204020204" pitchFamily="34" charset="-122"/>
                <a:ea typeface="微软雅黑" panose="020B0503020204020204" pitchFamily="34" charset="-122"/>
              </a:rPr>
              <a:t>Main Insights</a:t>
            </a:r>
            <a:endParaRPr lang="en-US" altLang="zh-CN" sz="36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1"/>
          <p:cNvSpPr>
            <a:spLocks noChangeArrowheads="1"/>
          </p:cNvSpPr>
          <p:nvPr/>
        </p:nvSpPr>
        <p:spPr bwMode="auto">
          <a:xfrm>
            <a:off x="556260" y="3616960"/>
            <a:ext cx="11424920" cy="34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Wingdings" panose="05000000000000000000" pitchFamily="2" charset="2"/>
              <a:buChar char="l"/>
            </a:pPr>
            <a:r>
              <a:rPr lang="en-US" altLang="zh-CN" dirty="0">
                <a:latin typeface="Cambria" panose="02040503050406030204" charset="0"/>
                <a:cs typeface="Cambria" panose="02040503050406030204" charset="0"/>
              </a:rPr>
              <a:t>The global rare earth industry has formed a diversified supply pattern of "one large and many small". </a:t>
            </a:r>
            <a:endParaRPr lang="en-US" altLang="zh-CN" dirty="0">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r>
              <a:rPr lang="en-US" altLang="zh-CN" dirty="0">
                <a:latin typeface="Cambria" panose="02040503050406030204" charset="0"/>
                <a:cs typeface="Cambria" panose="02040503050406030204" charset="0"/>
              </a:rPr>
              <a:t>In 2024, China's rare earth production was approximately 270,000t, accounting for about 69% of the global total.</a:t>
            </a:r>
            <a:endParaRPr lang="en-US" altLang="zh-CN" dirty="0">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r>
              <a:rPr lang="en-US" altLang="zh-CN" dirty="0">
                <a:latin typeface="Cambria" panose="02040503050406030204" charset="0"/>
                <a:cs typeface="Cambria" panose="02040503050406030204" charset="0"/>
              </a:rPr>
              <a:t>The global share of rare earth production in the United States, Australia, Brazil, India, and other countries has increased to 31%.</a:t>
            </a:r>
            <a:endParaRPr lang="zh-CN" altLang="en-US" dirty="0">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r>
              <a:rPr lang="en-US" altLang="zh-CN" dirty="0">
                <a:latin typeface="Cambria" panose="02040503050406030204" charset="0"/>
                <a:cs typeface="Cambria" panose="02040503050406030204" charset="0"/>
              </a:rPr>
              <a:t>The annual output of light rare earth elements such as lanthanum, cerium, praseodymium, and neodymium in China is about ten times that of heavy rare earths.</a:t>
            </a:r>
            <a:endParaRPr lang="en-US" altLang="zh-CN" dirty="0">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endParaRPr lang="en-US" altLang="zh-CN" dirty="0">
              <a:latin typeface="Cambria" panose="02040503050406030204" charset="0"/>
              <a:cs typeface="Cambria" panose="02040503050406030204" charset="0"/>
            </a:endParaRPr>
          </a:p>
        </p:txBody>
      </p:sp>
      <p:sp>
        <p:nvSpPr>
          <p:cNvPr id="10" name="矩形 2"/>
          <p:cNvSpPr>
            <a:spLocks noChangeArrowheads="1"/>
          </p:cNvSpPr>
          <p:nvPr/>
        </p:nvSpPr>
        <p:spPr bwMode="auto">
          <a:xfrm>
            <a:off x="3651497" y="3149251"/>
            <a:ext cx="389509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dirty="0"/>
              <a:t>Changes of Global Rare Earth Supply</a:t>
            </a:r>
            <a:endParaRPr lang="en-US" altLang="zh-CN" dirty="0"/>
          </a:p>
        </p:txBody>
      </p:sp>
      <p:pic>
        <p:nvPicPr>
          <p:cNvPr id="3" name="图片 2"/>
          <p:cNvPicPr>
            <a:picLocks noChangeAspect="1"/>
          </p:cNvPicPr>
          <p:nvPr/>
        </p:nvPicPr>
        <p:blipFill>
          <a:blip r:embed="rId1"/>
          <a:stretch>
            <a:fillRect/>
          </a:stretch>
        </p:blipFill>
        <p:spPr>
          <a:xfrm>
            <a:off x="3081247" y="299824"/>
            <a:ext cx="5361225" cy="284920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a:spLocks noChangeArrowheads="1"/>
          </p:cNvSpPr>
          <p:nvPr/>
        </p:nvSpPr>
        <p:spPr bwMode="auto">
          <a:xfrm>
            <a:off x="198755" y="4238625"/>
            <a:ext cx="12205970" cy="3046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Wingdings" panose="05000000000000000000" pitchFamily="2" charset="2"/>
              <a:buChar char="l"/>
            </a:pPr>
            <a:r>
              <a:rPr lang="en-US" altLang="zh-CN" sz="1600" dirty="0">
                <a:latin typeface="Cambria" panose="02040503050406030204" charset="0"/>
                <a:cs typeface="Cambria" panose="02040503050406030204" charset="0"/>
              </a:rPr>
              <a:t>Global rare earths are mainly distributed in countries such as China, Brazil, Russia, and Vietnam.</a:t>
            </a:r>
            <a:endParaRPr lang="en-US" altLang="zh-CN" sz="1600" dirty="0">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r>
              <a:rPr lang="en-US" altLang="zh-CN" sz="1600" dirty="0">
                <a:latin typeface="Cambria" panose="02040503050406030204" charset="0"/>
                <a:cs typeface="Cambria" panose="02040503050406030204" charset="0"/>
              </a:rPr>
              <a:t>In 2024, the global rare earth reserves were nearly 140 million tons.</a:t>
            </a:r>
            <a:endParaRPr lang="en-US" altLang="zh-CN" sz="1600" dirty="0">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r>
              <a:rPr lang="en-US" altLang="zh-CN" sz="1600" dirty="0">
                <a:latin typeface="Cambria" panose="02040503050406030204" charset="0"/>
                <a:cs typeface="Cambria" panose="02040503050406030204" charset="0"/>
              </a:rPr>
              <a:t>China accounted for 57% of the global total, Brazil 16%, Russia 9%, and Vietnam 8%.</a:t>
            </a:r>
            <a:endParaRPr lang="en-US" altLang="zh-CN" sz="1600" dirty="0">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r>
              <a:rPr lang="en-US" altLang="zh-CN" sz="1600" dirty="0">
                <a:latin typeface="Cambria" panose="02040503050406030204" charset="0"/>
                <a:cs typeface="Cambria" panose="02040503050406030204" charset="0"/>
              </a:rPr>
              <a:t>Most of the rare earths in Southeast Asia are of the ion adsorption type. The distribution of heavy rare earths is similar to or higher than that in Jiangxi, China.</a:t>
            </a:r>
            <a:endParaRPr lang="en-US" altLang="zh-CN" sz="1600" dirty="0">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r>
              <a:rPr lang="en-US" altLang="zh-CN" sz="1600" dirty="0">
                <a:latin typeface="Cambria" panose="02040503050406030204" charset="0"/>
                <a:cs typeface="Cambria" panose="02040503050406030204" charset="0"/>
              </a:rPr>
              <a:t>In Southeast Asia, only the potential resource volume of ion adsorption rare earths in Myanmar can exceed 15 million tons, showing amazing potential.</a:t>
            </a:r>
            <a:endParaRPr lang="en-US" altLang="zh-CN" sz="1600" dirty="0">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endParaRPr lang="en-US" altLang="zh-CN" sz="1600" dirty="0">
              <a:latin typeface="Cambria" panose="02040503050406030204" charset="0"/>
              <a:cs typeface="Cambria" panose="02040503050406030204" charset="0"/>
            </a:endParaRPr>
          </a:p>
        </p:txBody>
      </p:sp>
      <p:pic>
        <p:nvPicPr>
          <p:cNvPr id="6" name="Picture 8" descr="稀土矿产分布图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624876" y="386796"/>
            <a:ext cx="5991225"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2"/>
          <p:cNvSpPr>
            <a:spLocks noChangeArrowheads="1"/>
          </p:cNvSpPr>
          <p:nvPr/>
        </p:nvSpPr>
        <p:spPr bwMode="auto">
          <a:xfrm>
            <a:off x="3208728" y="3973186"/>
            <a:ext cx="4705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l" eaLnBrk="1" hangingPunct="1"/>
            <a:r>
              <a:rPr lang="en-US" altLang="zh-CN" dirty="0">
                <a:latin typeface="Cambria" panose="02040503050406030204" charset="0"/>
                <a:cs typeface="Cambria" panose="02040503050406030204" charset="0"/>
              </a:rPr>
              <a:t>The Distribution of Global Rare Earth Deposits</a:t>
            </a:r>
            <a:endParaRPr lang="en-US" altLang="zh-CN" dirty="0">
              <a:latin typeface="Cambria" panose="02040503050406030204" charset="0"/>
              <a:cs typeface="Cambria" panose="020405030504060302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82413" y="3227009"/>
            <a:ext cx="11160642" cy="3046095"/>
          </a:xfrm>
          <a:prstGeom prst="rect">
            <a:avLst/>
          </a:prstGeom>
        </p:spPr>
        <p:txBody>
          <a:bodyPr wrap="square">
            <a:spAutoFit/>
          </a:bodyPr>
          <a:lstStyle/>
          <a:p>
            <a:pPr marL="285750" indent="-285750">
              <a:lnSpc>
                <a:spcPct val="150000"/>
              </a:lnSpc>
              <a:buFont typeface="Arial" panose="020B0604020202020204" pitchFamily="34" charset="0"/>
              <a:buChar char="•"/>
              <a:defRPr/>
            </a:pPr>
            <a:r>
              <a:rPr lang="en-US" altLang="zh-CN" sz="1600" dirty="0">
                <a:latin typeface="Cambria" panose="02040503050406030204" charset="0"/>
                <a:cs typeface="Cambria" panose="02040503050406030204" charset="0"/>
              </a:rPr>
              <a:t>Rare earths are a collective term for a group of metallic elements, including 15 lanthanide elements, as well as scandium (Sc) and yttrium (Y), totaling 17 elements.</a:t>
            </a:r>
            <a:endParaRPr lang="en-US" altLang="zh-CN" sz="1600" dirty="0">
              <a:latin typeface="Cambria" panose="02040503050406030204" charset="0"/>
              <a:cs typeface="Cambria" panose="02040503050406030204" charset="0"/>
            </a:endParaRPr>
          </a:p>
          <a:p>
            <a:pPr marL="285750" indent="-285750">
              <a:lnSpc>
                <a:spcPct val="150000"/>
              </a:lnSpc>
              <a:buFont typeface="Arial" panose="020B0604020202020204" pitchFamily="34" charset="0"/>
              <a:buChar char="•"/>
              <a:defRPr/>
            </a:pPr>
            <a:r>
              <a:rPr lang="en-US" altLang="zh-CN" sz="1600" dirty="0">
                <a:latin typeface="Cambria" panose="02040503050406030204" charset="0"/>
                <a:cs typeface="Cambria" panose="02040503050406030204" charset="0"/>
              </a:rPr>
              <a:t>Promethium (Pm) does not exist in nature, and scandium (Sc) is rarely coexistent. Usually, rare earths refer to 15 elements.</a:t>
            </a:r>
            <a:endParaRPr lang="en-US" altLang="zh-CN" sz="1600" dirty="0">
              <a:latin typeface="Cambria" panose="02040503050406030204" charset="0"/>
              <a:cs typeface="Cambria" panose="02040503050406030204" charset="0"/>
            </a:endParaRPr>
          </a:p>
          <a:p>
            <a:pPr marL="285750" indent="-285750">
              <a:lnSpc>
                <a:spcPct val="150000"/>
              </a:lnSpc>
              <a:buFont typeface="Arial" panose="020B0604020202020204" pitchFamily="34" charset="0"/>
              <a:buChar char="•"/>
              <a:defRPr/>
            </a:pPr>
            <a:r>
              <a:rPr lang="en-US" altLang="zh-CN" sz="1600" dirty="0">
                <a:latin typeface="Cambria" panose="02040503050406030204" charset="0"/>
                <a:cs typeface="Cambria" panose="02040503050406030204" charset="0"/>
              </a:rPr>
              <a:t>Rare earth elements are divided into two or three groups. The dichotomy method classifies </a:t>
            </a:r>
            <a:r>
              <a:rPr lang="en-US" altLang="zh-CN" sz="1600" dirty="0">
                <a:solidFill>
                  <a:srgbClr val="FF0000"/>
                </a:solidFill>
                <a:latin typeface="Cambria" panose="02040503050406030204" charset="0"/>
                <a:cs typeface="Cambria" panose="02040503050406030204" charset="0"/>
              </a:rPr>
              <a:t>lanthanum - europium</a:t>
            </a:r>
            <a:r>
              <a:rPr lang="en-US" altLang="zh-CN" sz="1600" dirty="0">
                <a:latin typeface="Cambria" panose="02040503050406030204" charset="0"/>
                <a:cs typeface="Cambria" panose="02040503050406030204" charset="0"/>
              </a:rPr>
              <a:t> as light rare earths, and </a:t>
            </a:r>
            <a:r>
              <a:rPr lang="en-US" altLang="zh-CN" sz="1600" dirty="0">
                <a:solidFill>
                  <a:srgbClr val="FF0000"/>
                </a:solidFill>
                <a:latin typeface="Cambria" panose="02040503050406030204" charset="0"/>
                <a:cs typeface="Cambria" panose="02040503050406030204" charset="0"/>
              </a:rPr>
              <a:t>gadolinium - lutetium</a:t>
            </a:r>
            <a:r>
              <a:rPr lang="en-US" altLang="zh-CN" sz="1600" dirty="0">
                <a:latin typeface="Cambria" panose="02040503050406030204" charset="0"/>
                <a:cs typeface="Cambria" panose="02040503050406030204" charset="0"/>
              </a:rPr>
              <a:t> and </a:t>
            </a:r>
            <a:r>
              <a:rPr lang="en-US" altLang="zh-CN" sz="1600" dirty="0">
                <a:solidFill>
                  <a:srgbClr val="FF0000"/>
                </a:solidFill>
                <a:latin typeface="Cambria" panose="02040503050406030204" charset="0"/>
                <a:cs typeface="Cambria" panose="02040503050406030204" charset="0"/>
              </a:rPr>
              <a:t>yttrium</a:t>
            </a:r>
            <a:r>
              <a:rPr lang="en-US" altLang="zh-CN" sz="1600" dirty="0">
                <a:latin typeface="Cambria" panose="02040503050406030204" charset="0"/>
                <a:cs typeface="Cambria" panose="02040503050406030204" charset="0"/>
              </a:rPr>
              <a:t> as heavy rare earths. This article adopts the dichotomy method.</a:t>
            </a:r>
            <a:endParaRPr lang="en-US" altLang="zh-CN" sz="1600" dirty="0">
              <a:latin typeface="Cambria" panose="02040503050406030204" charset="0"/>
              <a:cs typeface="Cambria" panose="02040503050406030204" charset="0"/>
            </a:endParaRPr>
          </a:p>
          <a:p>
            <a:pPr marL="285750" indent="-285750">
              <a:lnSpc>
                <a:spcPct val="150000"/>
              </a:lnSpc>
              <a:buFont typeface="Arial" panose="020B0604020202020204" pitchFamily="34" charset="0"/>
              <a:buChar char="•"/>
              <a:defRPr/>
            </a:pPr>
            <a:r>
              <a:rPr lang="en-US" altLang="zh-CN" sz="1600" dirty="0">
                <a:latin typeface="Cambria" panose="02040503050406030204" charset="0"/>
                <a:cs typeface="Cambria" panose="02040503050406030204" charset="0"/>
                <a:sym typeface="+mn-ea"/>
              </a:rPr>
              <a:t>The content of rare earth elements in the earth's crust is not very low, with an abundance higher than that of mercury and silver. The abundances of different rare earth elements in the earth's crust vary greatly.</a:t>
            </a:r>
            <a:endParaRPr lang="en-US" altLang="zh-CN" sz="1600" dirty="0">
              <a:latin typeface="Cambria" panose="02040503050406030204" charset="0"/>
              <a:cs typeface="Cambria" panose="02040503050406030204" charset="0"/>
            </a:endParaRPr>
          </a:p>
          <a:p>
            <a:pPr indent="0">
              <a:lnSpc>
                <a:spcPct val="150000"/>
              </a:lnSpc>
              <a:buFont typeface="Arial" panose="020B0604020202020204" pitchFamily="34" charset="0"/>
              <a:buNone/>
              <a:defRPr/>
            </a:pPr>
            <a:endParaRPr lang="en-US" altLang="zh-CN" sz="1600" dirty="0">
              <a:latin typeface="Cambria" panose="02040503050406030204" charset="0"/>
              <a:cs typeface="Cambria" panose="02040503050406030204" charset="0"/>
            </a:endParaRPr>
          </a:p>
        </p:txBody>
      </p:sp>
      <p:pic>
        <p:nvPicPr>
          <p:cNvPr id="2" name="图片 1" descr="无标题"/>
          <p:cNvPicPr>
            <a:picLocks noChangeAspect="1"/>
          </p:cNvPicPr>
          <p:nvPr/>
        </p:nvPicPr>
        <p:blipFill>
          <a:blip r:embed="rId1"/>
          <a:stretch>
            <a:fillRect/>
          </a:stretch>
        </p:blipFill>
        <p:spPr>
          <a:xfrm>
            <a:off x="2988945" y="0"/>
            <a:ext cx="5242560" cy="322707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635" y="4314825"/>
            <a:ext cx="12192635"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Wingdings" panose="05000000000000000000" pitchFamily="2" charset="2"/>
              <a:buChar char="l"/>
            </a:pPr>
            <a:r>
              <a:rPr lang="en-US" altLang="zh-CN" dirty="0" smtClean="0">
                <a:latin typeface="Cambria" panose="02040503050406030204" charset="0"/>
                <a:cs typeface="Cambria" panose="02040503050406030204" charset="0"/>
              </a:rPr>
              <a:t>The Mount Pass Mine in the United States and the Mount Weld Mine in Australia are operating at full capacity. At the same time, both mines are undergoing expansion.</a:t>
            </a:r>
            <a:endParaRPr lang="en-US" altLang="zh-CN" dirty="0" smtClean="0">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r>
              <a:rPr lang="en-US" altLang="zh-CN" dirty="0" smtClean="0">
                <a:latin typeface="Cambria" panose="02040503050406030204" charset="0"/>
                <a:cs typeface="Cambria" panose="02040503050406030204" charset="0"/>
              </a:rPr>
              <a:t>The development of mines such as the Yangibana Mine of Hastings Corporation and the Nolans Mine of Arafura Resources in Australia is also underway.</a:t>
            </a:r>
            <a:endParaRPr lang="en-US" altLang="zh-CN" dirty="0" smtClean="0">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endParaRPr lang="en-US" altLang="zh-CN" dirty="0" smtClean="0">
              <a:latin typeface="Cambria" panose="02040503050406030204" charset="0"/>
              <a:cs typeface="Cambria" panose="02040503050406030204" charset="0"/>
            </a:endParaRPr>
          </a:p>
        </p:txBody>
      </p:sp>
      <p:sp>
        <p:nvSpPr>
          <p:cNvPr id="3" name="矩形 2"/>
          <p:cNvSpPr>
            <a:spLocks noChangeArrowheads="1"/>
          </p:cNvSpPr>
          <p:nvPr/>
        </p:nvSpPr>
        <p:spPr bwMode="auto">
          <a:xfrm>
            <a:off x="4582884" y="3969210"/>
            <a:ext cx="361378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dirty="0" smtClean="0"/>
              <a:t>Global Rare Earth Supply Capacity</a:t>
            </a:r>
            <a:endParaRPr lang="en-US" altLang="zh-CN" dirty="0" smtClean="0"/>
          </a:p>
        </p:txBody>
      </p:sp>
      <p:graphicFrame>
        <p:nvGraphicFramePr>
          <p:cNvPr id="5" name="表格 4"/>
          <p:cNvGraphicFramePr>
            <a:graphicFrameLocks noGrp="1"/>
          </p:cNvGraphicFramePr>
          <p:nvPr/>
        </p:nvGraphicFramePr>
        <p:xfrm>
          <a:off x="3410587" y="150174"/>
          <a:ext cx="5958205" cy="3819525"/>
        </p:xfrm>
        <a:graphic>
          <a:graphicData uri="http://schemas.openxmlformats.org/drawingml/2006/table">
            <a:tbl>
              <a:tblPr>
                <a:tableStyleId>{5C22544A-7EE6-4342-B048-85BDC9FD1C3A}</a:tableStyleId>
              </a:tblPr>
              <a:tblGrid>
                <a:gridCol w="996237"/>
                <a:gridCol w="976703"/>
                <a:gridCol w="996237"/>
                <a:gridCol w="996237"/>
                <a:gridCol w="996237"/>
                <a:gridCol w="996237"/>
              </a:tblGrid>
              <a:tr h="236598">
                <a:tc>
                  <a:txBody>
                    <a:bodyPr/>
                    <a:lstStyle/>
                    <a:p>
                      <a:pPr algn="ctr" fontAlgn="ctr"/>
                      <a:r>
                        <a:rPr lang="zh-CN" altLang="en-US" sz="1400" u="none" strike="noStrike">
                          <a:effectLst/>
                          <a:latin typeface="+mn-ea"/>
                          <a:ea typeface="+mn-ea"/>
                        </a:rPr>
                        <a:t>　</a:t>
                      </a:r>
                      <a:endParaRPr lang="zh-CN" altLang="en-US"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2022</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2023</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2024</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sz="1400" u="none" strike="noStrike" dirty="0">
                          <a:solidFill>
                            <a:srgbClr val="FF0000"/>
                          </a:solidFill>
                          <a:effectLst/>
                          <a:latin typeface="+mn-ea"/>
                          <a:ea typeface="+mn-ea"/>
                        </a:rPr>
                        <a:t>2025e</a:t>
                      </a:r>
                      <a:endParaRPr lang="en-US" sz="1400" b="0" i="0" u="none" strike="noStrike" dirty="0">
                        <a:solidFill>
                          <a:srgbClr val="FF0000"/>
                        </a:solidFill>
                        <a:effectLst/>
                        <a:latin typeface="+mn-ea"/>
                        <a:ea typeface="+mn-ea"/>
                      </a:endParaRPr>
                    </a:p>
                  </a:txBody>
                  <a:tcPr marL="4763" marR="4763" marT="4763" marB="0" anchor="ctr"/>
                </a:tc>
                <a:tc>
                  <a:txBody>
                    <a:bodyPr/>
                    <a:lstStyle/>
                    <a:p>
                      <a:pPr algn="ctr" fontAlgn="ctr"/>
                      <a:r>
                        <a:rPr lang="en-US" sz="1400" u="none" strike="noStrike">
                          <a:solidFill>
                            <a:srgbClr val="FF0000"/>
                          </a:solidFill>
                          <a:effectLst/>
                          <a:latin typeface="+mn-ea"/>
                          <a:ea typeface="+mn-ea"/>
                        </a:rPr>
                        <a:t>2026e</a:t>
                      </a:r>
                      <a:endParaRPr lang="en-US" sz="1400" b="0" i="0" u="none" strike="noStrike">
                        <a:solidFill>
                          <a:srgbClr val="FF0000"/>
                        </a:solidFill>
                        <a:effectLst/>
                        <a:latin typeface="+mn-ea"/>
                        <a:ea typeface="+mn-ea"/>
                      </a:endParaRPr>
                    </a:p>
                  </a:txBody>
                  <a:tcPr marL="4763" marR="4763" marT="4763" marB="0" anchor="ctr"/>
                </a:tc>
              </a:tr>
              <a:tr h="236598">
                <a:tc>
                  <a:txBody>
                    <a:bodyPr/>
                    <a:lstStyle/>
                    <a:p>
                      <a:pPr algn="ctr" fontAlgn="ctr"/>
                      <a:r>
                        <a:rPr lang="zh-CN" altLang="en-US" sz="1400" u="none" strike="noStrike">
                          <a:effectLst/>
                          <a:latin typeface="+mn-ea"/>
                          <a:ea typeface="+mn-ea"/>
                        </a:rPr>
                        <a:t> </a:t>
                      </a:r>
                      <a:r>
                        <a:rPr lang="en-US" altLang="zh-CN" sz="1400" u="none" strike="noStrike">
                          <a:effectLst/>
                          <a:latin typeface="+mn-ea"/>
                          <a:ea typeface="+mn-ea"/>
                        </a:rPr>
                        <a:t>China</a:t>
                      </a:r>
                      <a:r>
                        <a:rPr lang="zh-CN" altLang="en-US" sz="1400" u="none" strike="noStrike">
                          <a:effectLst/>
                          <a:latin typeface="+mn-ea"/>
                          <a:ea typeface="+mn-ea"/>
                        </a:rPr>
                        <a:t> </a:t>
                      </a:r>
                      <a:endParaRPr lang="zh-CN" altLang="en-US"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210000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255000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268000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dirty="0">
                          <a:solidFill>
                            <a:srgbClr val="FF0000"/>
                          </a:solidFill>
                          <a:effectLst/>
                          <a:latin typeface="+mn-ea"/>
                          <a:ea typeface="+mn-ea"/>
                        </a:rPr>
                        <a:t>300840</a:t>
                      </a:r>
                      <a:endParaRPr lang="en-US" altLang="zh-CN" sz="1400" b="0" i="0" u="none" strike="noStrike" dirty="0">
                        <a:solidFill>
                          <a:srgbClr val="FF0000"/>
                        </a:solidFill>
                        <a:effectLst/>
                        <a:latin typeface="+mn-ea"/>
                        <a:ea typeface="+mn-ea"/>
                      </a:endParaRPr>
                    </a:p>
                  </a:txBody>
                  <a:tcPr marL="4763" marR="4763" marT="4763" marB="0" anchor="ctr"/>
                </a:tc>
                <a:tc>
                  <a:txBody>
                    <a:bodyPr/>
                    <a:lstStyle/>
                    <a:p>
                      <a:pPr algn="ctr" fontAlgn="ctr"/>
                      <a:r>
                        <a:rPr lang="en-US" altLang="zh-CN" sz="1400" u="none" strike="noStrike">
                          <a:solidFill>
                            <a:srgbClr val="FF0000"/>
                          </a:solidFill>
                          <a:effectLst/>
                          <a:latin typeface="+mn-ea"/>
                          <a:ea typeface="+mn-ea"/>
                        </a:rPr>
                        <a:t>340000</a:t>
                      </a:r>
                      <a:endParaRPr lang="en-US" altLang="zh-CN" sz="1400" b="0" i="0" u="none" strike="noStrike">
                        <a:solidFill>
                          <a:srgbClr val="FF0000"/>
                        </a:solidFill>
                        <a:effectLst/>
                        <a:latin typeface="+mn-ea"/>
                        <a:ea typeface="+mn-ea"/>
                      </a:endParaRPr>
                    </a:p>
                  </a:txBody>
                  <a:tcPr marL="4763" marR="4763" marT="4763" marB="0" anchor="ctr"/>
                </a:tc>
              </a:tr>
              <a:tr h="236598">
                <a:tc>
                  <a:txBody>
                    <a:bodyPr/>
                    <a:lstStyle/>
                    <a:p>
                      <a:pPr algn="ctr" fontAlgn="ctr"/>
                      <a:r>
                        <a:rPr lang="zh-CN" altLang="en-US" sz="1400" u="none" strike="noStrike">
                          <a:effectLst/>
                          <a:latin typeface="+mn-ea"/>
                          <a:ea typeface="+mn-ea"/>
                        </a:rPr>
                        <a:t> </a:t>
                      </a:r>
                      <a:r>
                        <a:rPr lang="en-US" altLang="zh-CN" sz="1400" u="none" strike="noStrike">
                          <a:effectLst/>
                          <a:latin typeface="+mn-ea"/>
                          <a:ea typeface="+mn-ea"/>
                        </a:rPr>
                        <a:t>America</a:t>
                      </a:r>
                      <a:r>
                        <a:rPr lang="zh-CN" altLang="en-US" sz="1400" u="none" strike="noStrike">
                          <a:effectLst/>
                          <a:latin typeface="+mn-ea"/>
                          <a:ea typeface="+mn-ea"/>
                        </a:rPr>
                        <a:t> </a:t>
                      </a:r>
                      <a:endParaRPr lang="zh-CN" altLang="en-US"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42000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43000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45000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solidFill>
                            <a:srgbClr val="FF0000"/>
                          </a:solidFill>
                          <a:effectLst/>
                          <a:latin typeface="+mn-ea"/>
                          <a:ea typeface="+mn-ea"/>
                        </a:rPr>
                        <a:t>45000</a:t>
                      </a:r>
                      <a:endParaRPr lang="en-US" altLang="zh-CN" sz="1400" b="0" i="0" u="none" strike="noStrike">
                        <a:solidFill>
                          <a:srgbClr val="FF0000"/>
                        </a:solidFill>
                        <a:effectLst/>
                        <a:latin typeface="+mn-ea"/>
                        <a:ea typeface="+mn-ea"/>
                      </a:endParaRPr>
                    </a:p>
                  </a:txBody>
                  <a:tcPr marL="4763" marR="4763" marT="4763" marB="0" anchor="ctr"/>
                </a:tc>
                <a:tc>
                  <a:txBody>
                    <a:bodyPr/>
                    <a:lstStyle/>
                    <a:p>
                      <a:pPr algn="ctr" fontAlgn="ctr"/>
                      <a:r>
                        <a:rPr lang="en-US" altLang="zh-CN" sz="1400" u="none" strike="noStrike" dirty="0">
                          <a:solidFill>
                            <a:srgbClr val="FF0000"/>
                          </a:solidFill>
                          <a:effectLst/>
                          <a:latin typeface="+mn-ea"/>
                          <a:ea typeface="+mn-ea"/>
                        </a:rPr>
                        <a:t>45000</a:t>
                      </a:r>
                      <a:endParaRPr lang="en-US" altLang="zh-CN" sz="1400" b="0" i="0" u="none" strike="noStrike" dirty="0">
                        <a:solidFill>
                          <a:srgbClr val="FF0000"/>
                        </a:solidFill>
                        <a:effectLst/>
                        <a:latin typeface="+mn-ea"/>
                        <a:ea typeface="+mn-ea"/>
                      </a:endParaRPr>
                    </a:p>
                  </a:txBody>
                  <a:tcPr marL="4763" marR="4763" marT="4763" marB="0" anchor="ctr"/>
                </a:tc>
              </a:tr>
              <a:tr h="236598">
                <a:tc>
                  <a:txBody>
                    <a:bodyPr/>
                    <a:lstStyle/>
                    <a:p>
                      <a:pPr algn="ctr" fontAlgn="ctr"/>
                      <a:r>
                        <a:rPr lang="zh-CN" altLang="en-US" sz="1400" u="none" strike="noStrike">
                          <a:effectLst/>
                          <a:latin typeface="+mn-ea"/>
                          <a:ea typeface="+mn-ea"/>
                        </a:rPr>
                        <a:t> </a:t>
                      </a:r>
                      <a:r>
                        <a:rPr lang="en-US" altLang="zh-CN" sz="1400" u="none" strike="noStrike">
                          <a:effectLst/>
                          <a:latin typeface="+mn-ea"/>
                          <a:ea typeface="+mn-ea"/>
                        </a:rPr>
                        <a:t>Australia</a:t>
                      </a:r>
                      <a:r>
                        <a:rPr lang="zh-CN" altLang="en-US" sz="1400" u="none" strike="noStrike">
                          <a:effectLst/>
                          <a:latin typeface="+mn-ea"/>
                          <a:ea typeface="+mn-ea"/>
                        </a:rPr>
                        <a:t> </a:t>
                      </a:r>
                      <a:endParaRPr lang="zh-CN" altLang="en-US"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18000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18000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21000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solidFill>
                            <a:srgbClr val="FF0000"/>
                          </a:solidFill>
                          <a:effectLst/>
                          <a:latin typeface="+mn-ea"/>
                          <a:ea typeface="+mn-ea"/>
                        </a:rPr>
                        <a:t>21000</a:t>
                      </a:r>
                      <a:endParaRPr lang="en-US" altLang="zh-CN" sz="1400" b="0" i="0" u="none" strike="noStrike">
                        <a:solidFill>
                          <a:srgbClr val="FF0000"/>
                        </a:solidFill>
                        <a:effectLst/>
                        <a:latin typeface="+mn-ea"/>
                        <a:ea typeface="+mn-ea"/>
                      </a:endParaRPr>
                    </a:p>
                  </a:txBody>
                  <a:tcPr marL="4763" marR="4763" marT="4763" marB="0" anchor="ctr"/>
                </a:tc>
                <a:tc>
                  <a:txBody>
                    <a:bodyPr/>
                    <a:lstStyle/>
                    <a:p>
                      <a:pPr algn="ctr" fontAlgn="ctr"/>
                      <a:r>
                        <a:rPr lang="en-US" altLang="zh-CN" sz="1400" u="none" strike="noStrike" dirty="0">
                          <a:solidFill>
                            <a:srgbClr val="FF0000"/>
                          </a:solidFill>
                          <a:effectLst/>
                          <a:latin typeface="+mn-ea"/>
                          <a:ea typeface="+mn-ea"/>
                        </a:rPr>
                        <a:t>22000</a:t>
                      </a:r>
                      <a:endParaRPr lang="en-US" altLang="zh-CN" sz="1400" b="0" i="0" u="none" strike="noStrike" dirty="0">
                        <a:solidFill>
                          <a:srgbClr val="FF0000"/>
                        </a:solidFill>
                        <a:effectLst/>
                        <a:latin typeface="+mn-ea"/>
                        <a:ea typeface="+mn-ea"/>
                      </a:endParaRPr>
                    </a:p>
                  </a:txBody>
                  <a:tcPr marL="4763" marR="4763" marT="4763" marB="0" anchor="ctr"/>
                </a:tc>
              </a:tr>
              <a:tr h="236598">
                <a:tc>
                  <a:txBody>
                    <a:bodyPr/>
                    <a:lstStyle/>
                    <a:p>
                      <a:pPr algn="ctr" fontAlgn="ctr"/>
                      <a:r>
                        <a:rPr lang="en-US" altLang="zh-CN" sz="1400" b="0" i="0" u="none" strike="noStrike">
                          <a:solidFill>
                            <a:srgbClr val="000000"/>
                          </a:solidFill>
                          <a:effectLst/>
                          <a:latin typeface="+mn-ea"/>
                          <a:ea typeface="+mn-ea"/>
                        </a:rPr>
                        <a:t>Brazil</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80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80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500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solidFill>
                            <a:srgbClr val="FF0000"/>
                          </a:solidFill>
                          <a:effectLst/>
                          <a:latin typeface="+mn-ea"/>
                          <a:ea typeface="+mn-ea"/>
                        </a:rPr>
                        <a:t>600</a:t>
                      </a:r>
                      <a:endParaRPr lang="en-US" altLang="zh-CN" sz="1400" b="0" i="0" u="none" strike="noStrike">
                        <a:solidFill>
                          <a:srgbClr val="FF0000"/>
                        </a:solidFill>
                        <a:effectLst/>
                        <a:latin typeface="+mn-ea"/>
                        <a:ea typeface="+mn-ea"/>
                      </a:endParaRPr>
                    </a:p>
                  </a:txBody>
                  <a:tcPr marL="4763" marR="4763" marT="4763" marB="0" anchor="ctr"/>
                </a:tc>
                <a:tc>
                  <a:txBody>
                    <a:bodyPr/>
                    <a:lstStyle/>
                    <a:p>
                      <a:pPr algn="ctr" fontAlgn="ctr"/>
                      <a:r>
                        <a:rPr lang="en-US" altLang="zh-CN" sz="1400" u="none" strike="noStrike" dirty="0">
                          <a:solidFill>
                            <a:srgbClr val="FF0000"/>
                          </a:solidFill>
                          <a:effectLst/>
                          <a:latin typeface="+mn-ea"/>
                          <a:ea typeface="+mn-ea"/>
                        </a:rPr>
                        <a:t>600</a:t>
                      </a:r>
                      <a:endParaRPr lang="en-US" altLang="zh-CN" sz="1400" b="0" i="0" u="none" strike="noStrike" dirty="0">
                        <a:solidFill>
                          <a:srgbClr val="FF0000"/>
                        </a:solidFill>
                        <a:effectLst/>
                        <a:latin typeface="+mn-ea"/>
                        <a:ea typeface="+mn-ea"/>
                      </a:endParaRPr>
                    </a:p>
                  </a:txBody>
                  <a:tcPr marL="4763" marR="4763" marT="4763" marB="0" anchor="ctr"/>
                </a:tc>
              </a:tr>
              <a:tr h="236598">
                <a:tc>
                  <a:txBody>
                    <a:bodyPr/>
                    <a:lstStyle/>
                    <a:p>
                      <a:pPr algn="ctr" fontAlgn="ctr"/>
                      <a:r>
                        <a:rPr lang="zh-CN" altLang="en-US" sz="1400" u="none" strike="noStrike">
                          <a:effectLst/>
                          <a:latin typeface="+mn-ea"/>
                          <a:ea typeface="+mn-ea"/>
                        </a:rPr>
                        <a:t> </a:t>
                      </a:r>
                      <a:r>
                        <a:rPr lang="en-US" altLang="zh-CN" sz="1400" u="none" strike="noStrike">
                          <a:effectLst/>
                          <a:latin typeface="+mn-ea"/>
                          <a:ea typeface="+mn-ea"/>
                        </a:rPr>
                        <a:t>India</a:t>
                      </a:r>
                      <a:r>
                        <a:rPr lang="zh-CN" altLang="en-US" sz="1400" u="none" strike="noStrike">
                          <a:effectLst/>
                          <a:latin typeface="+mn-ea"/>
                          <a:ea typeface="+mn-ea"/>
                        </a:rPr>
                        <a:t> </a:t>
                      </a:r>
                      <a:endParaRPr lang="zh-CN" altLang="en-US"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2900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2900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2900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solidFill>
                            <a:srgbClr val="FF0000"/>
                          </a:solidFill>
                          <a:effectLst/>
                          <a:latin typeface="+mn-ea"/>
                          <a:ea typeface="+mn-ea"/>
                        </a:rPr>
                        <a:t>2900</a:t>
                      </a:r>
                      <a:endParaRPr lang="en-US" altLang="zh-CN" sz="1400" b="0" i="0" u="none" strike="noStrike">
                        <a:solidFill>
                          <a:srgbClr val="FF0000"/>
                        </a:solidFill>
                        <a:effectLst/>
                        <a:latin typeface="+mn-ea"/>
                        <a:ea typeface="+mn-ea"/>
                      </a:endParaRPr>
                    </a:p>
                  </a:txBody>
                  <a:tcPr marL="4763" marR="4763" marT="4763" marB="0" anchor="ctr"/>
                </a:tc>
                <a:tc>
                  <a:txBody>
                    <a:bodyPr/>
                    <a:lstStyle/>
                    <a:p>
                      <a:pPr algn="ctr" fontAlgn="ctr"/>
                      <a:r>
                        <a:rPr lang="en-US" altLang="zh-CN" sz="1400" u="none" strike="noStrike" dirty="0">
                          <a:solidFill>
                            <a:srgbClr val="FF0000"/>
                          </a:solidFill>
                          <a:effectLst/>
                          <a:latin typeface="+mn-ea"/>
                          <a:ea typeface="+mn-ea"/>
                        </a:rPr>
                        <a:t>3000</a:t>
                      </a:r>
                      <a:endParaRPr lang="en-US" altLang="zh-CN" sz="1400" b="0" i="0" u="none" strike="noStrike" dirty="0">
                        <a:solidFill>
                          <a:srgbClr val="FF0000"/>
                        </a:solidFill>
                        <a:effectLst/>
                        <a:latin typeface="+mn-ea"/>
                        <a:ea typeface="+mn-ea"/>
                      </a:endParaRPr>
                    </a:p>
                  </a:txBody>
                  <a:tcPr marL="4763" marR="4763" marT="4763" marB="0" anchor="ctr"/>
                </a:tc>
              </a:tr>
              <a:tr h="236598">
                <a:tc>
                  <a:txBody>
                    <a:bodyPr/>
                    <a:lstStyle/>
                    <a:p>
                      <a:pPr algn="ctr" fontAlgn="ctr"/>
                      <a:r>
                        <a:rPr lang="zh-CN" altLang="en-US" sz="1400" u="none" strike="noStrike">
                          <a:effectLst/>
                          <a:latin typeface="+mn-ea"/>
                          <a:ea typeface="+mn-ea"/>
                        </a:rPr>
                        <a:t> </a:t>
                      </a:r>
                      <a:r>
                        <a:rPr lang="en-US" altLang="zh-CN" sz="1400" u="none" strike="noStrike">
                          <a:effectLst/>
                          <a:latin typeface="+mn-ea"/>
                          <a:ea typeface="+mn-ea"/>
                        </a:rPr>
                        <a:t>Malaysia</a:t>
                      </a:r>
                      <a:r>
                        <a:rPr lang="zh-CN" altLang="en-US" sz="1400" u="none" strike="noStrike">
                          <a:effectLst/>
                          <a:latin typeface="+mn-ea"/>
                          <a:ea typeface="+mn-ea"/>
                        </a:rPr>
                        <a:t> </a:t>
                      </a:r>
                      <a:endParaRPr lang="zh-CN" altLang="en-US"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80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80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200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solidFill>
                            <a:srgbClr val="FF0000"/>
                          </a:solidFill>
                          <a:effectLst/>
                          <a:latin typeface="+mn-ea"/>
                          <a:ea typeface="+mn-ea"/>
                        </a:rPr>
                        <a:t>500</a:t>
                      </a:r>
                      <a:endParaRPr lang="en-US" altLang="zh-CN" sz="1400" b="0" i="0" u="none" strike="noStrike">
                        <a:solidFill>
                          <a:srgbClr val="FF0000"/>
                        </a:solidFill>
                        <a:effectLst/>
                        <a:latin typeface="+mn-ea"/>
                        <a:ea typeface="+mn-ea"/>
                      </a:endParaRPr>
                    </a:p>
                  </a:txBody>
                  <a:tcPr marL="4763" marR="4763" marT="4763" marB="0" anchor="ctr"/>
                </a:tc>
                <a:tc>
                  <a:txBody>
                    <a:bodyPr/>
                    <a:lstStyle/>
                    <a:p>
                      <a:pPr algn="ctr" fontAlgn="ctr"/>
                      <a:r>
                        <a:rPr lang="en-US" altLang="zh-CN" sz="1400" u="none" strike="noStrike" dirty="0">
                          <a:solidFill>
                            <a:srgbClr val="FF0000"/>
                          </a:solidFill>
                          <a:effectLst/>
                          <a:latin typeface="+mn-ea"/>
                          <a:ea typeface="+mn-ea"/>
                        </a:rPr>
                        <a:t>1000</a:t>
                      </a:r>
                      <a:endParaRPr lang="en-US" altLang="zh-CN" sz="1400" b="0" i="0" u="none" strike="noStrike" dirty="0">
                        <a:solidFill>
                          <a:srgbClr val="FF0000"/>
                        </a:solidFill>
                        <a:effectLst/>
                        <a:latin typeface="+mn-ea"/>
                        <a:ea typeface="+mn-ea"/>
                      </a:endParaRPr>
                    </a:p>
                  </a:txBody>
                  <a:tcPr marL="4763" marR="4763" marT="4763" marB="0" anchor="ctr"/>
                </a:tc>
              </a:tr>
              <a:tr h="236598">
                <a:tc>
                  <a:txBody>
                    <a:bodyPr/>
                    <a:lstStyle/>
                    <a:p>
                      <a:pPr algn="ctr" fontAlgn="ctr"/>
                      <a:r>
                        <a:rPr lang="zh-CN" altLang="en-US" sz="1400" u="none" strike="noStrike">
                          <a:effectLst/>
                          <a:latin typeface="+mn-ea"/>
                          <a:ea typeface="+mn-ea"/>
                        </a:rPr>
                        <a:t> </a:t>
                      </a:r>
                      <a:r>
                        <a:rPr lang="en-US" altLang="zh-CN" sz="1400" u="none" strike="noStrike">
                          <a:effectLst/>
                          <a:latin typeface="+mn-ea"/>
                          <a:ea typeface="+mn-ea"/>
                        </a:rPr>
                        <a:t>Russia</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2600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2600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2600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solidFill>
                            <a:srgbClr val="FF0000"/>
                          </a:solidFill>
                          <a:effectLst/>
                          <a:latin typeface="+mn-ea"/>
                          <a:ea typeface="+mn-ea"/>
                        </a:rPr>
                        <a:t>2600</a:t>
                      </a:r>
                      <a:endParaRPr lang="en-US" altLang="zh-CN" sz="1400" b="0" i="0" u="none" strike="noStrike">
                        <a:solidFill>
                          <a:srgbClr val="FF0000"/>
                        </a:solidFill>
                        <a:effectLst/>
                        <a:latin typeface="+mn-ea"/>
                        <a:ea typeface="+mn-ea"/>
                      </a:endParaRPr>
                    </a:p>
                  </a:txBody>
                  <a:tcPr marL="4763" marR="4763" marT="4763" marB="0" anchor="ctr"/>
                </a:tc>
                <a:tc>
                  <a:txBody>
                    <a:bodyPr/>
                    <a:lstStyle/>
                    <a:p>
                      <a:pPr algn="ctr" fontAlgn="ctr"/>
                      <a:r>
                        <a:rPr lang="en-US" altLang="zh-CN" sz="1400" u="none" strike="noStrike" dirty="0">
                          <a:solidFill>
                            <a:srgbClr val="FF0000"/>
                          </a:solidFill>
                          <a:effectLst/>
                          <a:latin typeface="+mn-ea"/>
                          <a:ea typeface="+mn-ea"/>
                        </a:rPr>
                        <a:t>2600</a:t>
                      </a:r>
                      <a:endParaRPr lang="en-US" altLang="zh-CN" sz="1400" b="0" i="0" u="none" strike="noStrike" dirty="0">
                        <a:solidFill>
                          <a:srgbClr val="FF0000"/>
                        </a:solidFill>
                        <a:effectLst/>
                        <a:latin typeface="+mn-ea"/>
                        <a:ea typeface="+mn-ea"/>
                      </a:endParaRPr>
                    </a:p>
                  </a:txBody>
                  <a:tcPr marL="4763" marR="4763" marT="4763" marB="0" anchor="ctr"/>
                </a:tc>
              </a:tr>
              <a:tr h="236598">
                <a:tc>
                  <a:txBody>
                    <a:bodyPr/>
                    <a:lstStyle/>
                    <a:p>
                      <a:pPr algn="ctr" fontAlgn="ctr"/>
                      <a:r>
                        <a:rPr lang="zh-CN" altLang="en-US" sz="1400" u="none" strike="noStrike">
                          <a:effectLst/>
                          <a:latin typeface="+mn-ea"/>
                          <a:ea typeface="+mn-ea"/>
                        </a:rPr>
                        <a:t> </a:t>
                      </a:r>
                      <a:r>
                        <a:rPr lang="en-US" altLang="zh-CN" sz="1400" u="none" strike="noStrike">
                          <a:effectLst/>
                          <a:latin typeface="+mn-ea"/>
                          <a:ea typeface="+mn-ea"/>
                        </a:rPr>
                        <a:t>Thailand</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7100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7100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7300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solidFill>
                            <a:srgbClr val="FF0000"/>
                          </a:solidFill>
                          <a:effectLst/>
                          <a:latin typeface="+mn-ea"/>
                          <a:ea typeface="+mn-ea"/>
                        </a:rPr>
                        <a:t>7500</a:t>
                      </a:r>
                      <a:endParaRPr lang="en-US" altLang="zh-CN" sz="1400" b="0" i="0" u="none" strike="noStrike">
                        <a:solidFill>
                          <a:srgbClr val="FF0000"/>
                        </a:solidFill>
                        <a:effectLst/>
                        <a:latin typeface="+mn-ea"/>
                        <a:ea typeface="+mn-ea"/>
                      </a:endParaRPr>
                    </a:p>
                  </a:txBody>
                  <a:tcPr marL="4763" marR="4763" marT="4763" marB="0" anchor="ctr"/>
                </a:tc>
                <a:tc>
                  <a:txBody>
                    <a:bodyPr/>
                    <a:lstStyle/>
                    <a:p>
                      <a:pPr algn="ctr" fontAlgn="ctr"/>
                      <a:r>
                        <a:rPr lang="en-US" altLang="zh-CN" sz="1400" u="none" strike="noStrike" dirty="0">
                          <a:solidFill>
                            <a:srgbClr val="FF0000"/>
                          </a:solidFill>
                          <a:effectLst/>
                          <a:latin typeface="+mn-ea"/>
                          <a:ea typeface="+mn-ea"/>
                        </a:rPr>
                        <a:t>7500</a:t>
                      </a:r>
                      <a:endParaRPr lang="en-US" altLang="zh-CN" sz="1400" b="0" i="0" u="none" strike="noStrike" dirty="0">
                        <a:solidFill>
                          <a:srgbClr val="FF0000"/>
                        </a:solidFill>
                        <a:effectLst/>
                        <a:latin typeface="+mn-ea"/>
                        <a:ea typeface="+mn-ea"/>
                      </a:endParaRPr>
                    </a:p>
                  </a:txBody>
                  <a:tcPr marL="4763" marR="4763" marT="4763" marB="0" anchor="ctr"/>
                </a:tc>
              </a:tr>
              <a:tr h="236598">
                <a:tc>
                  <a:txBody>
                    <a:bodyPr/>
                    <a:lstStyle/>
                    <a:p>
                      <a:pPr algn="ctr" fontAlgn="ctr"/>
                      <a:r>
                        <a:rPr lang="zh-CN" altLang="en-US" sz="1400" u="none" strike="noStrike">
                          <a:effectLst/>
                          <a:latin typeface="+mn-ea"/>
                          <a:ea typeface="+mn-ea"/>
                        </a:rPr>
                        <a:t> </a:t>
                      </a:r>
                      <a:r>
                        <a:rPr lang="en-US" altLang="zh-CN" sz="1400" u="none" strike="noStrike">
                          <a:effectLst/>
                          <a:latin typeface="+mn-ea"/>
                          <a:ea typeface="+mn-ea"/>
                        </a:rPr>
                        <a:t>Vietnam</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1200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600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5000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solidFill>
                            <a:srgbClr val="FF0000"/>
                          </a:solidFill>
                          <a:effectLst/>
                          <a:latin typeface="+mn-ea"/>
                          <a:ea typeface="+mn-ea"/>
                        </a:rPr>
                        <a:t>5500</a:t>
                      </a:r>
                      <a:endParaRPr lang="en-US" altLang="zh-CN" sz="1400" b="0" i="0" u="none" strike="noStrike">
                        <a:solidFill>
                          <a:srgbClr val="FF0000"/>
                        </a:solidFill>
                        <a:effectLst/>
                        <a:latin typeface="+mn-ea"/>
                        <a:ea typeface="+mn-ea"/>
                      </a:endParaRPr>
                    </a:p>
                  </a:txBody>
                  <a:tcPr marL="4763" marR="4763" marT="4763" marB="0" anchor="ctr"/>
                </a:tc>
                <a:tc>
                  <a:txBody>
                    <a:bodyPr/>
                    <a:lstStyle/>
                    <a:p>
                      <a:pPr algn="ctr" fontAlgn="ctr"/>
                      <a:r>
                        <a:rPr lang="en-US" altLang="zh-CN" sz="1400" u="none" strike="noStrike" dirty="0">
                          <a:solidFill>
                            <a:srgbClr val="FF0000"/>
                          </a:solidFill>
                          <a:effectLst/>
                          <a:latin typeface="+mn-ea"/>
                          <a:ea typeface="+mn-ea"/>
                        </a:rPr>
                        <a:t>6000</a:t>
                      </a:r>
                      <a:endParaRPr lang="en-US" altLang="zh-CN" sz="1400" b="0" i="0" u="none" strike="noStrike" dirty="0">
                        <a:solidFill>
                          <a:srgbClr val="FF0000"/>
                        </a:solidFill>
                        <a:effectLst/>
                        <a:latin typeface="+mn-ea"/>
                        <a:ea typeface="+mn-ea"/>
                      </a:endParaRPr>
                    </a:p>
                  </a:txBody>
                  <a:tcPr marL="4763" marR="4763" marT="4763" marB="0" anchor="ctr"/>
                </a:tc>
              </a:tr>
              <a:tr h="466659">
                <a:tc>
                  <a:txBody>
                    <a:bodyPr/>
                    <a:lstStyle/>
                    <a:p>
                      <a:pPr algn="ctr" fontAlgn="ctr"/>
                      <a:r>
                        <a:rPr lang="zh-CN" altLang="en-US" sz="1400" u="none" strike="noStrike">
                          <a:effectLst/>
                          <a:latin typeface="+mn-ea"/>
                          <a:ea typeface="+mn-ea"/>
                        </a:rPr>
                        <a:t> </a:t>
                      </a:r>
                      <a:r>
                        <a:rPr lang="en-US" altLang="zh-CN" sz="1400" u="none" strike="noStrike">
                          <a:effectLst/>
                          <a:latin typeface="+mn-ea"/>
                          <a:ea typeface="+mn-ea"/>
                        </a:rPr>
                        <a:t>Madagascar</a:t>
                      </a:r>
                      <a:r>
                        <a:rPr lang="zh-CN" altLang="en-US" sz="1400" u="none" strike="noStrike">
                          <a:effectLst/>
                          <a:latin typeface="+mn-ea"/>
                          <a:ea typeface="+mn-ea"/>
                        </a:rPr>
                        <a:t> </a:t>
                      </a:r>
                      <a:endParaRPr lang="zh-CN" altLang="en-US"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960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960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960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solidFill>
                            <a:srgbClr val="FF0000"/>
                          </a:solidFill>
                          <a:effectLst/>
                          <a:latin typeface="+mn-ea"/>
                          <a:ea typeface="+mn-ea"/>
                        </a:rPr>
                        <a:t>1000</a:t>
                      </a:r>
                      <a:endParaRPr lang="en-US" altLang="zh-CN" sz="1400" b="0" i="0" u="none" strike="noStrike">
                        <a:solidFill>
                          <a:srgbClr val="FF0000"/>
                        </a:solidFill>
                        <a:effectLst/>
                        <a:latin typeface="+mn-ea"/>
                        <a:ea typeface="+mn-ea"/>
                      </a:endParaRPr>
                    </a:p>
                  </a:txBody>
                  <a:tcPr marL="4763" marR="4763" marT="4763" marB="0" anchor="ctr"/>
                </a:tc>
                <a:tc>
                  <a:txBody>
                    <a:bodyPr/>
                    <a:lstStyle/>
                    <a:p>
                      <a:pPr algn="ctr" fontAlgn="ctr"/>
                      <a:r>
                        <a:rPr lang="en-US" altLang="zh-CN" sz="1400" u="none" strike="noStrike" dirty="0">
                          <a:solidFill>
                            <a:srgbClr val="FF0000"/>
                          </a:solidFill>
                          <a:effectLst/>
                          <a:latin typeface="+mn-ea"/>
                          <a:ea typeface="+mn-ea"/>
                        </a:rPr>
                        <a:t>1000</a:t>
                      </a:r>
                      <a:endParaRPr lang="en-US" altLang="zh-CN" sz="1400" b="0" i="0" u="none" strike="noStrike" dirty="0">
                        <a:solidFill>
                          <a:srgbClr val="FF0000"/>
                        </a:solidFill>
                        <a:effectLst/>
                        <a:latin typeface="+mn-ea"/>
                        <a:ea typeface="+mn-ea"/>
                      </a:endParaRPr>
                    </a:p>
                  </a:txBody>
                  <a:tcPr marL="4763" marR="4763" marT="4763" marB="0" anchor="ctr"/>
                </a:tc>
              </a:tr>
              <a:tr h="236598">
                <a:tc>
                  <a:txBody>
                    <a:bodyPr/>
                    <a:lstStyle/>
                    <a:p>
                      <a:pPr algn="ctr" fontAlgn="ctr"/>
                      <a:r>
                        <a:rPr lang="zh-CN" altLang="en-US" sz="1400" u="none" strike="noStrike">
                          <a:effectLst/>
                          <a:latin typeface="+mn-ea"/>
                          <a:ea typeface="+mn-ea"/>
                        </a:rPr>
                        <a:t> </a:t>
                      </a:r>
                      <a:r>
                        <a:rPr lang="en-US" altLang="zh-CN" sz="1400" u="none" strike="noStrike">
                          <a:effectLst/>
                          <a:latin typeface="+mn-ea"/>
                          <a:ea typeface="+mn-ea"/>
                        </a:rPr>
                        <a:t>Burundi</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solidFill>
                            <a:srgbClr val="FF0000"/>
                          </a:solidFill>
                          <a:effectLst/>
                          <a:latin typeface="+mn-ea"/>
                          <a:ea typeface="+mn-ea"/>
                        </a:rPr>
                        <a:t>0</a:t>
                      </a:r>
                      <a:endParaRPr lang="en-US" altLang="zh-CN" sz="1400" b="0" i="0" u="none" strike="noStrike">
                        <a:solidFill>
                          <a:srgbClr val="FF0000"/>
                        </a:solidFill>
                        <a:effectLst/>
                        <a:latin typeface="+mn-ea"/>
                        <a:ea typeface="+mn-ea"/>
                      </a:endParaRPr>
                    </a:p>
                  </a:txBody>
                  <a:tcPr marL="4763" marR="4763" marT="4763" marB="0" anchor="ctr"/>
                </a:tc>
                <a:tc>
                  <a:txBody>
                    <a:bodyPr/>
                    <a:lstStyle/>
                    <a:p>
                      <a:pPr algn="ctr" fontAlgn="ctr"/>
                      <a:r>
                        <a:rPr lang="en-US" altLang="zh-CN" sz="1400" u="none" strike="noStrike" dirty="0">
                          <a:solidFill>
                            <a:srgbClr val="FF0000"/>
                          </a:solidFill>
                          <a:effectLst/>
                          <a:latin typeface="+mn-ea"/>
                          <a:ea typeface="+mn-ea"/>
                        </a:rPr>
                        <a:t>0</a:t>
                      </a:r>
                      <a:endParaRPr lang="en-US" altLang="zh-CN" sz="1400" b="0" i="0" u="none" strike="noStrike" dirty="0">
                        <a:solidFill>
                          <a:srgbClr val="FF0000"/>
                        </a:solidFill>
                        <a:effectLst/>
                        <a:latin typeface="+mn-ea"/>
                        <a:ea typeface="+mn-ea"/>
                      </a:endParaRPr>
                    </a:p>
                  </a:txBody>
                  <a:tcPr marL="4763" marR="4763" marT="4763" marB="0" anchor="ctr"/>
                </a:tc>
              </a:tr>
              <a:tr h="236598">
                <a:tc>
                  <a:txBody>
                    <a:bodyPr/>
                    <a:lstStyle/>
                    <a:p>
                      <a:pPr algn="ctr" fontAlgn="ctr"/>
                      <a:r>
                        <a:rPr lang="zh-CN" altLang="en-US" sz="1400" u="none" strike="noStrike">
                          <a:effectLst/>
                          <a:latin typeface="+mn-ea"/>
                          <a:ea typeface="+mn-ea"/>
                        </a:rPr>
                        <a:t> </a:t>
                      </a:r>
                      <a:r>
                        <a:rPr lang="en-US" altLang="zh-CN" sz="1400" u="none" strike="noStrike">
                          <a:effectLst/>
                          <a:latin typeface="+mn-ea"/>
                          <a:ea typeface="+mn-ea"/>
                        </a:rPr>
                        <a:t>Myanmar </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12000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38000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42500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solidFill>
                            <a:srgbClr val="FF0000"/>
                          </a:solidFill>
                          <a:effectLst/>
                          <a:latin typeface="+mn-ea"/>
                          <a:ea typeface="+mn-ea"/>
                        </a:rPr>
                        <a:t>45000</a:t>
                      </a:r>
                      <a:endParaRPr lang="en-US" altLang="zh-CN" sz="1400" b="0" i="0" u="none" strike="noStrike">
                        <a:solidFill>
                          <a:srgbClr val="FF0000"/>
                        </a:solidFill>
                        <a:effectLst/>
                        <a:latin typeface="+mn-ea"/>
                        <a:ea typeface="+mn-ea"/>
                      </a:endParaRPr>
                    </a:p>
                  </a:txBody>
                  <a:tcPr marL="4763" marR="4763" marT="4763" marB="0" anchor="ctr"/>
                </a:tc>
                <a:tc>
                  <a:txBody>
                    <a:bodyPr/>
                    <a:lstStyle/>
                    <a:p>
                      <a:pPr algn="ctr" fontAlgn="ctr"/>
                      <a:r>
                        <a:rPr lang="en-US" altLang="zh-CN" sz="1400" u="none" strike="noStrike" dirty="0">
                          <a:solidFill>
                            <a:srgbClr val="FF0000"/>
                          </a:solidFill>
                          <a:effectLst/>
                          <a:latin typeface="+mn-ea"/>
                          <a:ea typeface="+mn-ea"/>
                        </a:rPr>
                        <a:t>45000</a:t>
                      </a:r>
                      <a:endParaRPr lang="en-US" altLang="zh-CN" sz="1400" b="0" i="0" u="none" strike="noStrike" dirty="0">
                        <a:solidFill>
                          <a:srgbClr val="FF0000"/>
                        </a:solidFill>
                        <a:effectLst/>
                        <a:latin typeface="+mn-ea"/>
                        <a:ea typeface="+mn-ea"/>
                      </a:endParaRPr>
                    </a:p>
                  </a:txBody>
                  <a:tcPr marL="4763" marR="4763" marT="4763" marB="0" anchor="ctr"/>
                </a:tc>
              </a:tr>
              <a:tr h="236598">
                <a:tc>
                  <a:txBody>
                    <a:bodyPr/>
                    <a:lstStyle/>
                    <a:p>
                      <a:pPr algn="ctr" fontAlgn="ctr"/>
                      <a:r>
                        <a:rPr lang="zh-CN" altLang="en-US" sz="1400" u="none" strike="noStrike">
                          <a:effectLst/>
                          <a:latin typeface="+mn-ea"/>
                          <a:ea typeface="+mn-ea"/>
                        </a:rPr>
                        <a:t> </a:t>
                      </a:r>
                      <a:r>
                        <a:rPr lang="en-US" altLang="zh-CN" sz="1400" u="none" strike="noStrike">
                          <a:effectLst/>
                          <a:latin typeface="+mn-ea"/>
                          <a:ea typeface="+mn-ea"/>
                        </a:rPr>
                        <a:t>Others</a:t>
                      </a:r>
                      <a:r>
                        <a:rPr lang="zh-CN" altLang="en-US" sz="1400" u="none" strike="noStrike">
                          <a:effectLst/>
                          <a:latin typeface="+mn-ea"/>
                          <a:ea typeface="+mn-ea"/>
                        </a:rPr>
                        <a:t> </a:t>
                      </a:r>
                      <a:endParaRPr lang="zh-CN" altLang="en-US"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solidFill>
                            <a:srgbClr val="FF0000"/>
                          </a:solidFill>
                          <a:effectLst/>
                          <a:latin typeface="+mn-ea"/>
                          <a:ea typeface="+mn-ea"/>
                        </a:rPr>
                        <a:t>80</a:t>
                      </a:r>
                      <a:endParaRPr lang="en-US" altLang="zh-CN" sz="1400" b="0" i="0" u="none" strike="noStrike">
                        <a:solidFill>
                          <a:srgbClr val="FF0000"/>
                        </a:solidFill>
                        <a:effectLst/>
                        <a:latin typeface="+mn-ea"/>
                        <a:ea typeface="+mn-ea"/>
                      </a:endParaRPr>
                    </a:p>
                  </a:txBody>
                  <a:tcPr marL="4763" marR="4763" marT="4763" marB="0" anchor="ctr"/>
                </a:tc>
                <a:tc>
                  <a:txBody>
                    <a:bodyPr/>
                    <a:lstStyle/>
                    <a:p>
                      <a:pPr algn="ctr" fontAlgn="ctr"/>
                      <a:r>
                        <a:rPr lang="en-US" altLang="zh-CN" sz="1400" u="none" strike="noStrike" dirty="0">
                          <a:solidFill>
                            <a:srgbClr val="FF0000"/>
                          </a:solidFill>
                          <a:effectLst/>
                          <a:latin typeface="+mn-ea"/>
                          <a:ea typeface="+mn-ea"/>
                        </a:rPr>
                        <a:t>80</a:t>
                      </a:r>
                      <a:endParaRPr lang="en-US" altLang="zh-CN" sz="1400" b="0" i="0" u="none" strike="noStrike" dirty="0">
                        <a:solidFill>
                          <a:srgbClr val="FF0000"/>
                        </a:solidFill>
                        <a:effectLst/>
                        <a:latin typeface="+mn-ea"/>
                        <a:ea typeface="+mn-ea"/>
                      </a:endParaRPr>
                    </a:p>
                  </a:txBody>
                  <a:tcPr marL="4763" marR="4763" marT="4763" marB="0" anchor="ctr"/>
                </a:tc>
              </a:tr>
              <a:tr h="276860">
                <a:tc>
                  <a:txBody>
                    <a:bodyPr/>
                    <a:lstStyle/>
                    <a:p>
                      <a:pPr algn="ctr" fontAlgn="ctr"/>
                      <a:r>
                        <a:rPr lang="zh-CN" altLang="en-US" sz="1400" u="none" strike="noStrike">
                          <a:effectLst/>
                          <a:latin typeface="+mn-ea"/>
                          <a:ea typeface="+mn-ea"/>
                        </a:rPr>
                        <a:t> </a:t>
                      </a:r>
                      <a:r>
                        <a:rPr lang="en-US" altLang="zh-CN" sz="1400" u="none" strike="noStrike">
                          <a:effectLst/>
                          <a:latin typeface="+mn-ea"/>
                          <a:ea typeface="+mn-ea"/>
                        </a:rPr>
                        <a:t>Total</a:t>
                      </a:r>
                      <a:r>
                        <a:rPr lang="zh-CN" altLang="en-US" sz="1400" u="none" strike="noStrike">
                          <a:effectLst/>
                          <a:latin typeface="+mn-ea"/>
                          <a:ea typeface="+mn-ea"/>
                        </a:rPr>
                        <a:t> </a:t>
                      </a:r>
                      <a:endParaRPr lang="zh-CN" altLang="en-US"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297000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dirty="0">
                          <a:effectLst/>
                          <a:latin typeface="+mn-ea"/>
                          <a:ea typeface="+mn-ea"/>
                        </a:rPr>
                        <a:t>368500</a:t>
                      </a:r>
                      <a:endParaRPr lang="en-US" altLang="zh-CN" sz="1400" b="0" i="0" u="none" strike="noStrike" dirty="0">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396000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dirty="0">
                          <a:solidFill>
                            <a:srgbClr val="FF0000"/>
                          </a:solidFill>
                          <a:effectLst/>
                          <a:latin typeface="+mn-ea"/>
                          <a:ea typeface="+mn-ea"/>
                        </a:rPr>
                        <a:t>432000</a:t>
                      </a:r>
                      <a:endParaRPr lang="en-US" altLang="zh-CN" sz="1400" b="0" i="0" u="none" strike="noStrike" dirty="0">
                        <a:solidFill>
                          <a:srgbClr val="FF0000"/>
                        </a:solidFill>
                        <a:effectLst/>
                        <a:latin typeface="+mn-ea"/>
                        <a:ea typeface="+mn-ea"/>
                      </a:endParaRPr>
                    </a:p>
                  </a:txBody>
                  <a:tcPr marL="4763" marR="4763" marT="4763" marB="0" anchor="ctr"/>
                </a:tc>
                <a:tc>
                  <a:txBody>
                    <a:bodyPr/>
                    <a:lstStyle/>
                    <a:p>
                      <a:pPr algn="ctr" fontAlgn="ctr"/>
                      <a:r>
                        <a:rPr lang="en-US" altLang="zh-CN" sz="1400" u="none" strike="noStrike" dirty="0">
                          <a:solidFill>
                            <a:srgbClr val="FF0000"/>
                          </a:solidFill>
                          <a:effectLst/>
                          <a:latin typeface="+mn-ea"/>
                          <a:ea typeface="+mn-ea"/>
                        </a:rPr>
                        <a:t>474000</a:t>
                      </a:r>
                      <a:endParaRPr lang="en-US" altLang="zh-CN" sz="1400" b="0" i="0" u="none" strike="noStrike" dirty="0">
                        <a:solidFill>
                          <a:srgbClr val="FF0000"/>
                        </a:solidFill>
                        <a:effectLst/>
                        <a:latin typeface="+mn-ea"/>
                        <a:ea typeface="+mn-ea"/>
                      </a:endParaRPr>
                    </a:p>
                  </a:txBody>
                  <a:tcPr marL="4763" marR="4763" marT="4763" marB="0" anchor="ct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635" y="4314825"/>
            <a:ext cx="1219263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Wingdings" panose="05000000000000000000" pitchFamily="2" charset="2"/>
              <a:buChar char="l"/>
            </a:pPr>
            <a:r>
              <a:rPr lang="en-US" altLang="zh-CN" dirty="0" smtClean="0">
                <a:latin typeface="Cambria" panose="02040503050406030204" charset="0"/>
                <a:cs typeface="Cambria" panose="02040503050406030204" charset="0"/>
                <a:sym typeface="+mn-ea"/>
              </a:rPr>
              <a:t>Southeast Asian countries like Myanmar, Laos, Malaysia, and Vietnam have abundant rare earth ore reserves and are gradually starting to mine rare earth ores.</a:t>
            </a:r>
            <a:endParaRPr lang="zh-CN" altLang="en-US" dirty="0">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r>
              <a:rPr lang="en-US" altLang="zh-CN" dirty="0">
                <a:latin typeface="Cambria" panose="02040503050406030204" charset="0"/>
                <a:cs typeface="Cambria" panose="02040503050406030204" charset="0"/>
                <a:sym typeface="+mn-ea"/>
              </a:rPr>
              <a:t>In the next few years, driven by the growing demand, the global supply of rare earth ores would continue to increase.</a:t>
            </a:r>
            <a:endParaRPr lang="en-US" altLang="zh-CN" dirty="0" smtClean="0">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r>
              <a:rPr lang="en-US" altLang="zh-CN" dirty="0">
                <a:latin typeface="Cambria" panose="02040503050406030204" charset="0"/>
                <a:cs typeface="Cambria" panose="02040503050406030204" charset="0"/>
              </a:rPr>
              <a:t>It is expected that the global rare earth ore production would reach 432,000t in 2025, with China's production accounting for about 70%.</a:t>
            </a:r>
            <a:endParaRPr lang="en-US" altLang="zh-CN" dirty="0">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endParaRPr lang="en-US" altLang="zh-CN" dirty="0">
              <a:latin typeface="Cambria" panose="02040503050406030204" charset="0"/>
              <a:cs typeface="Cambria" panose="02040503050406030204" charset="0"/>
            </a:endParaRPr>
          </a:p>
        </p:txBody>
      </p:sp>
      <p:sp>
        <p:nvSpPr>
          <p:cNvPr id="3" name="矩形 2"/>
          <p:cNvSpPr>
            <a:spLocks noChangeArrowheads="1"/>
          </p:cNvSpPr>
          <p:nvPr/>
        </p:nvSpPr>
        <p:spPr bwMode="auto">
          <a:xfrm>
            <a:off x="4582884" y="3969210"/>
            <a:ext cx="361378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dirty="0" smtClean="0"/>
              <a:t>Global Rare Earth Supply Capacity</a:t>
            </a:r>
            <a:endParaRPr lang="en-US" altLang="zh-CN" dirty="0" smtClean="0"/>
          </a:p>
        </p:txBody>
      </p:sp>
      <p:graphicFrame>
        <p:nvGraphicFramePr>
          <p:cNvPr id="5" name="表格 4"/>
          <p:cNvGraphicFramePr>
            <a:graphicFrameLocks noGrp="1"/>
          </p:cNvGraphicFramePr>
          <p:nvPr/>
        </p:nvGraphicFramePr>
        <p:xfrm>
          <a:off x="3410587" y="150174"/>
          <a:ext cx="5958205" cy="3819525"/>
        </p:xfrm>
        <a:graphic>
          <a:graphicData uri="http://schemas.openxmlformats.org/drawingml/2006/table">
            <a:tbl>
              <a:tblPr>
                <a:tableStyleId>{5C22544A-7EE6-4342-B048-85BDC9FD1C3A}</a:tableStyleId>
              </a:tblPr>
              <a:tblGrid>
                <a:gridCol w="996237"/>
                <a:gridCol w="976703"/>
                <a:gridCol w="996237"/>
                <a:gridCol w="996237"/>
                <a:gridCol w="996237"/>
                <a:gridCol w="996237"/>
              </a:tblGrid>
              <a:tr h="236598">
                <a:tc>
                  <a:txBody>
                    <a:bodyPr/>
                    <a:lstStyle/>
                    <a:p>
                      <a:pPr algn="ctr" fontAlgn="ctr"/>
                      <a:r>
                        <a:rPr lang="zh-CN" altLang="en-US" sz="1400" u="none" strike="noStrike">
                          <a:effectLst/>
                          <a:latin typeface="+mn-ea"/>
                          <a:ea typeface="+mn-ea"/>
                        </a:rPr>
                        <a:t>　</a:t>
                      </a:r>
                      <a:endParaRPr lang="zh-CN" altLang="en-US"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2022</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2023</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2024</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sz="1400" u="none" strike="noStrike" dirty="0">
                          <a:solidFill>
                            <a:srgbClr val="FF0000"/>
                          </a:solidFill>
                          <a:effectLst/>
                          <a:latin typeface="+mn-ea"/>
                          <a:ea typeface="+mn-ea"/>
                        </a:rPr>
                        <a:t>2025e</a:t>
                      </a:r>
                      <a:endParaRPr lang="en-US" sz="1400" b="0" i="0" u="none" strike="noStrike" dirty="0">
                        <a:solidFill>
                          <a:srgbClr val="FF0000"/>
                        </a:solidFill>
                        <a:effectLst/>
                        <a:latin typeface="+mn-ea"/>
                        <a:ea typeface="+mn-ea"/>
                      </a:endParaRPr>
                    </a:p>
                  </a:txBody>
                  <a:tcPr marL="4763" marR="4763" marT="4763" marB="0" anchor="ctr"/>
                </a:tc>
                <a:tc>
                  <a:txBody>
                    <a:bodyPr/>
                    <a:lstStyle/>
                    <a:p>
                      <a:pPr algn="ctr" fontAlgn="ctr"/>
                      <a:r>
                        <a:rPr lang="en-US" sz="1400" u="none" strike="noStrike">
                          <a:solidFill>
                            <a:srgbClr val="FF0000"/>
                          </a:solidFill>
                          <a:effectLst/>
                          <a:latin typeface="+mn-ea"/>
                          <a:ea typeface="+mn-ea"/>
                        </a:rPr>
                        <a:t>2026e</a:t>
                      </a:r>
                      <a:endParaRPr lang="en-US" sz="1400" b="0" i="0" u="none" strike="noStrike">
                        <a:solidFill>
                          <a:srgbClr val="FF0000"/>
                        </a:solidFill>
                        <a:effectLst/>
                        <a:latin typeface="+mn-ea"/>
                        <a:ea typeface="+mn-ea"/>
                      </a:endParaRPr>
                    </a:p>
                  </a:txBody>
                  <a:tcPr marL="4763" marR="4763" marT="4763" marB="0" anchor="ctr"/>
                </a:tc>
              </a:tr>
              <a:tr h="236598">
                <a:tc>
                  <a:txBody>
                    <a:bodyPr/>
                    <a:lstStyle/>
                    <a:p>
                      <a:pPr algn="ctr" fontAlgn="ctr"/>
                      <a:r>
                        <a:rPr lang="zh-CN" altLang="en-US" sz="1400" u="none" strike="noStrike">
                          <a:effectLst/>
                          <a:latin typeface="+mn-ea"/>
                          <a:ea typeface="+mn-ea"/>
                        </a:rPr>
                        <a:t> </a:t>
                      </a:r>
                      <a:r>
                        <a:rPr lang="en-US" altLang="zh-CN" sz="1400" u="none" strike="noStrike">
                          <a:effectLst/>
                          <a:latin typeface="+mn-ea"/>
                          <a:ea typeface="+mn-ea"/>
                        </a:rPr>
                        <a:t>China</a:t>
                      </a:r>
                      <a:r>
                        <a:rPr lang="zh-CN" altLang="en-US" sz="1400" u="none" strike="noStrike">
                          <a:effectLst/>
                          <a:latin typeface="+mn-ea"/>
                          <a:ea typeface="+mn-ea"/>
                        </a:rPr>
                        <a:t> </a:t>
                      </a:r>
                      <a:endParaRPr lang="zh-CN" altLang="en-US"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210000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255000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268000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dirty="0">
                          <a:solidFill>
                            <a:srgbClr val="FF0000"/>
                          </a:solidFill>
                          <a:effectLst/>
                          <a:latin typeface="+mn-ea"/>
                          <a:ea typeface="+mn-ea"/>
                        </a:rPr>
                        <a:t>300840</a:t>
                      </a:r>
                      <a:endParaRPr lang="en-US" altLang="zh-CN" sz="1400" b="0" i="0" u="none" strike="noStrike" dirty="0">
                        <a:solidFill>
                          <a:srgbClr val="FF0000"/>
                        </a:solidFill>
                        <a:effectLst/>
                        <a:latin typeface="+mn-ea"/>
                        <a:ea typeface="+mn-ea"/>
                      </a:endParaRPr>
                    </a:p>
                  </a:txBody>
                  <a:tcPr marL="4763" marR="4763" marT="4763" marB="0" anchor="ctr"/>
                </a:tc>
                <a:tc>
                  <a:txBody>
                    <a:bodyPr/>
                    <a:lstStyle/>
                    <a:p>
                      <a:pPr algn="ctr" fontAlgn="ctr"/>
                      <a:r>
                        <a:rPr lang="en-US" altLang="zh-CN" sz="1400" u="none" strike="noStrike">
                          <a:solidFill>
                            <a:srgbClr val="FF0000"/>
                          </a:solidFill>
                          <a:effectLst/>
                          <a:latin typeface="+mn-ea"/>
                          <a:ea typeface="+mn-ea"/>
                        </a:rPr>
                        <a:t>340000</a:t>
                      </a:r>
                      <a:endParaRPr lang="en-US" altLang="zh-CN" sz="1400" b="0" i="0" u="none" strike="noStrike">
                        <a:solidFill>
                          <a:srgbClr val="FF0000"/>
                        </a:solidFill>
                        <a:effectLst/>
                        <a:latin typeface="+mn-ea"/>
                        <a:ea typeface="+mn-ea"/>
                      </a:endParaRPr>
                    </a:p>
                  </a:txBody>
                  <a:tcPr marL="4763" marR="4763" marT="4763" marB="0" anchor="ctr"/>
                </a:tc>
              </a:tr>
              <a:tr h="236598">
                <a:tc>
                  <a:txBody>
                    <a:bodyPr/>
                    <a:lstStyle/>
                    <a:p>
                      <a:pPr algn="ctr" fontAlgn="ctr"/>
                      <a:r>
                        <a:rPr lang="zh-CN" altLang="en-US" sz="1400" u="none" strike="noStrike">
                          <a:effectLst/>
                          <a:latin typeface="+mn-ea"/>
                          <a:ea typeface="+mn-ea"/>
                        </a:rPr>
                        <a:t> </a:t>
                      </a:r>
                      <a:r>
                        <a:rPr lang="en-US" altLang="zh-CN" sz="1400" u="none" strike="noStrike">
                          <a:effectLst/>
                          <a:latin typeface="+mn-ea"/>
                          <a:ea typeface="+mn-ea"/>
                        </a:rPr>
                        <a:t>America</a:t>
                      </a:r>
                      <a:r>
                        <a:rPr lang="zh-CN" altLang="en-US" sz="1400" u="none" strike="noStrike">
                          <a:effectLst/>
                          <a:latin typeface="+mn-ea"/>
                          <a:ea typeface="+mn-ea"/>
                        </a:rPr>
                        <a:t> </a:t>
                      </a:r>
                      <a:endParaRPr lang="zh-CN" altLang="en-US"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42000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43000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45000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solidFill>
                            <a:srgbClr val="FF0000"/>
                          </a:solidFill>
                          <a:effectLst/>
                          <a:latin typeface="+mn-ea"/>
                          <a:ea typeface="+mn-ea"/>
                        </a:rPr>
                        <a:t>45000</a:t>
                      </a:r>
                      <a:endParaRPr lang="en-US" altLang="zh-CN" sz="1400" b="0" i="0" u="none" strike="noStrike">
                        <a:solidFill>
                          <a:srgbClr val="FF0000"/>
                        </a:solidFill>
                        <a:effectLst/>
                        <a:latin typeface="+mn-ea"/>
                        <a:ea typeface="+mn-ea"/>
                      </a:endParaRPr>
                    </a:p>
                  </a:txBody>
                  <a:tcPr marL="4763" marR="4763" marT="4763" marB="0" anchor="ctr"/>
                </a:tc>
                <a:tc>
                  <a:txBody>
                    <a:bodyPr/>
                    <a:lstStyle/>
                    <a:p>
                      <a:pPr algn="ctr" fontAlgn="ctr"/>
                      <a:r>
                        <a:rPr lang="en-US" altLang="zh-CN" sz="1400" u="none" strike="noStrike" dirty="0">
                          <a:solidFill>
                            <a:srgbClr val="FF0000"/>
                          </a:solidFill>
                          <a:effectLst/>
                          <a:latin typeface="+mn-ea"/>
                          <a:ea typeface="+mn-ea"/>
                        </a:rPr>
                        <a:t>45000</a:t>
                      </a:r>
                      <a:endParaRPr lang="en-US" altLang="zh-CN" sz="1400" b="0" i="0" u="none" strike="noStrike" dirty="0">
                        <a:solidFill>
                          <a:srgbClr val="FF0000"/>
                        </a:solidFill>
                        <a:effectLst/>
                        <a:latin typeface="+mn-ea"/>
                        <a:ea typeface="+mn-ea"/>
                      </a:endParaRPr>
                    </a:p>
                  </a:txBody>
                  <a:tcPr marL="4763" marR="4763" marT="4763" marB="0" anchor="ctr"/>
                </a:tc>
              </a:tr>
              <a:tr h="236598">
                <a:tc>
                  <a:txBody>
                    <a:bodyPr/>
                    <a:lstStyle/>
                    <a:p>
                      <a:pPr algn="ctr" fontAlgn="ctr"/>
                      <a:r>
                        <a:rPr lang="zh-CN" altLang="en-US" sz="1400" u="none" strike="noStrike">
                          <a:effectLst/>
                          <a:latin typeface="+mn-ea"/>
                          <a:ea typeface="+mn-ea"/>
                        </a:rPr>
                        <a:t> </a:t>
                      </a:r>
                      <a:r>
                        <a:rPr lang="en-US" altLang="zh-CN" sz="1400" u="none" strike="noStrike">
                          <a:effectLst/>
                          <a:latin typeface="+mn-ea"/>
                          <a:ea typeface="+mn-ea"/>
                        </a:rPr>
                        <a:t>Australia</a:t>
                      </a:r>
                      <a:r>
                        <a:rPr lang="zh-CN" altLang="en-US" sz="1400" u="none" strike="noStrike">
                          <a:effectLst/>
                          <a:latin typeface="+mn-ea"/>
                          <a:ea typeface="+mn-ea"/>
                        </a:rPr>
                        <a:t> </a:t>
                      </a:r>
                      <a:endParaRPr lang="zh-CN" altLang="en-US"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18000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18000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21000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solidFill>
                            <a:srgbClr val="FF0000"/>
                          </a:solidFill>
                          <a:effectLst/>
                          <a:latin typeface="+mn-ea"/>
                          <a:ea typeface="+mn-ea"/>
                        </a:rPr>
                        <a:t>21000</a:t>
                      </a:r>
                      <a:endParaRPr lang="en-US" altLang="zh-CN" sz="1400" b="0" i="0" u="none" strike="noStrike">
                        <a:solidFill>
                          <a:srgbClr val="FF0000"/>
                        </a:solidFill>
                        <a:effectLst/>
                        <a:latin typeface="+mn-ea"/>
                        <a:ea typeface="+mn-ea"/>
                      </a:endParaRPr>
                    </a:p>
                  </a:txBody>
                  <a:tcPr marL="4763" marR="4763" marT="4763" marB="0" anchor="ctr"/>
                </a:tc>
                <a:tc>
                  <a:txBody>
                    <a:bodyPr/>
                    <a:lstStyle/>
                    <a:p>
                      <a:pPr algn="ctr" fontAlgn="ctr"/>
                      <a:r>
                        <a:rPr lang="en-US" altLang="zh-CN" sz="1400" u="none" strike="noStrike" dirty="0">
                          <a:solidFill>
                            <a:srgbClr val="FF0000"/>
                          </a:solidFill>
                          <a:effectLst/>
                          <a:latin typeface="+mn-ea"/>
                          <a:ea typeface="+mn-ea"/>
                        </a:rPr>
                        <a:t>22000</a:t>
                      </a:r>
                      <a:endParaRPr lang="en-US" altLang="zh-CN" sz="1400" b="0" i="0" u="none" strike="noStrike" dirty="0">
                        <a:solidFill>
                          <a:srgbClr val="FF0000"/>
                        </a:solidFill>
                        <a:effectLst/>
                        <a:latin typeface="+mn-ea"/>
                        <a:ea typeface="+mn-ea"/>
                      </a:endParaRPr>
                    </a:p>
                  </a:txBody>
                  <a:tcPr marL="4763" marR="4763" marT="4763" marB="0" anchor="ctr"/>
                </a:tc>
              </a:tr>
              <a:tr h="236598">
                <a:tc>
                  <a:txBody>
                    <a:bodyPr/>
                    <a:lstStyle/>
                    <a:p>
                      <a:pPr algn="ctr" fontAlgn="ctr"/>
                      <a:r>
                        <a:rPr lang="en-US" altLang="zh-CN" sz="1400" b="0" i="0" u="none" strike="noStrike">
                          <a:solidFill>
                            <a:srgbClr val="000000"/>
                          </a:solidFill>
                          <a:effectLst/>
                          <a:latin typeface="+mn-ea"/>
                          <a:ea typeface="+mn-ea"/>
                        </a:rPr>
                        <a:t>Brazil</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80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80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500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solidFill>
                            <a:srgbClr val="FF0000"/>
                          </a:solidFill>
                          <a:effectLst/>
                          <a:latin typeface="+mn-ea"/>
                          <a:ea typeface="+mn-ea"/>
                        </a:rPr>
                        <a:t>600</a:t>
                      </a:r>
                      <a:endParaRPr lang="en-US" altLang="zh-CN" sz="1400" b="0" i="0" u="none" strike="noStrike">
                        <a:solidFill>
                          <a:srgbClr val="FF0000"/>
                        </a:solidFill>
                        <a:effectLst/>
                        <a:latin typeface="+mn-ea"/>
                        <a:ea typeface="+mn-ea"/>
                      </a:endParaRPr>
                    </a:p>
                  </a:txBody>
                  <a:tcPr marL="4763" marR="4763" marT="4763" marB="0" anchor="ctr"/>
                </a:tc>
                <a:tc>
                  <a:txBody>
                    <a:bodyPr/>
                    <a:lstStyle/>
                    <a:p>
                      <a:pPr algn="ctr" fontAlgn="ctr"/>
                      <a:r>
                        <a:rPr lang="en-US" altLang="zh-CN" sz="1400" u="none" strike="noStrike" dirty="0">
                          <a:solidFill>
                            <a:srgbClr val="FF0000"/>
                          </a:solidFill>
                          <a:effectLst/>
                          <a:latin typeface="+mn-ea"/>
                          <a:ea typeface="+mn-ea"/>
                        </a:rPr>
                        <a:t>600</a:t>
                      </a:r>
                      <a:endParaRPr lang="en-US" altLang="zh-CN" sz="1400" b="0" i="0" u="none" strike="noStrike" dirty="0">
                        <a:solidFill>
                          <a:srgbClr val="FF0000"/>
                        </a:solidFill>
                        <a:effectLst/>
                        <a:latin typeface="+mn-ea"/>
                        <a:ea typeface="+mn-ea"/>
                      </a:endParaRPr>
                    </a:p>
                  </a:txBody>
                  <a:tcPr marL="4763" marR="4763" marT="4763" marB="0" anchor="ctr"/>
                </a:tc>
              </a:tr>
              <a:tr h="236598">
                <a:tc>
                  <a:txBody>
                    <a:bodyPr/>
                    <a:lstStyle/>
                    <a:p>
                      <a:pPr algn="ctr" fontAlgn="ctr"/>
                      <a:r>
                        <a:rPr lang="zh-CN" altLang="en-US" sz="1400" u="none" strike="noStrike">
                          <a:effectLst/>
                          <a:latin typeface="+mn-ea"/>
                          <a:ea typeface="+mn-ea"/>
                        </a:rPr>
                        <a:t> </a:t>
                      </a:r>
                      <a:r>
                        <a:rPr lang="en-US" altLang="zh-CN" sz="1400" u="none" strike="noStrike">
                          <a:effectLst/>
                          <a:latin typeface="+mn-ea"/>
                          <a:ea typeface="+mn-ea"/>
                        </a:rPr>
                        <a:t>India</a:t>
                      </a:r>
                      <a:r>
                        <a:rPr lang="zh-CN" altLang="en-US" sz="1400" u="none" strike="noStrike">
                          <a:effectLst/>
                          <a:latin typeface="+mn-ea"/>
                          <a:ea typeface="+mn-ea"/>
                        </a:rPr>
                        <a:t> </a:t>
                      </a:r>
                      <a:endParaRPr lang="zh-CN" altLang="en-US"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2900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2900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2900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solidFill>
                            <a:srgbClr val="FF0000"/>
                          </a:solidFill>
                          <a:effectLst/>
                          <a:latin typeface="+mn-ea"/>
                          <a:ea typeface="+mn-ea"/>
                        </a:rPr>
                        <a:t>2900</a:t>
                      </a:r>
                      <a:endParaRPr lang="en-US" altLang="zh-CN" sz="1400" b="0" i="0" u="none" strike="noStrike">
                        <a:solidFill>
                          <a:srgbClr val="FF0000"/>
                        </a:solidFill>
                        <a:effectLst/>
                        <a:latin typeface="+mn-ea"/>
                        <a:ea typeface="+mn-ea"/>
                      </a:endParaRPr>
                    </a:p>
                  </a:txBody>
                  <a:tcPr marL="4763" marR="4763" marT="4763" marB="0" anchor="ctr"/>
                </a:tc>
                <a:tc>
                  <a:txBody>
                    <a:bodyPr/>
                    <a:lstStyle/>
                    <a:p>
                      <a:pPr algn="ctr" fontAlgn="ctr"/>
                      <a:r>
                        <a:rPr lang="en-US" altLang="zh-CN" sz="1400" u="none" strike="noStrike" dirty="0">
                          <a:solidFill>
                            <a:srgbClr val="FF0000"/>
                          </a:solidFill>
                          <a:effectLst/>
                          <a:latin typeface="+mn-ea"/>
                          <a:ea typeface="+mn-ea"/>
                        </a:rPr>
                        <a:t>3000</a:t>
                      </a:r>
                      <a:endParaRPr lang="en-US" altLang="zh-CN" sz="1400" b="0" i="0" u="none" strike="noStrike" dirty="0">
                        <a:solidFill>
                          <a:srgbClr val="FF0000"/>
                        </a:solidFill>
                        <a:effectLst/>
                        <a:latin typeface="+mn-ea"/>
                        <a:ea typeface="+mn-ea"/>
                      </a:endParaRPr>
                    </a:p>
                  </a:txBody>
                  <a:tcPr marL="4763" marR="4763" marT="4763" marB="0" anchor="ctr"/>
                </a:tc>
              </a:tr>
              <a:tr h="236598">
                <a:tc>
                  <a:txBody>
                    <a:bodyPr/>
                    <a:lstStyle/>
                    <a:p>
                      <a:pPr algn="ctr" fontAlgn="ctr"/>
                      <a:r>
                        <a:rPr lang="zh-CN" altLang="en-US" sz="1400" u="none" strike="noStrike">
                          <a:effectLst/>
                          <a:latin typeface="+mn-ea"/>
                          <a:ea typeface="+mn-ea"/>
                        </a:rPr>
                        <a:t> </a:t>
                      </a:r>
                      <a:r>
                        <a:rPr lang="en-US" altLang="zh-CN" sz="1400" u="none" strike="noStrike">
                          <a:effectLst/>
                          <a:latin typeface="+mn-ea"/>
                          <a:ea typeface="+mn-ea"/>
                        </a:rPr>
                        <a:t>Malaysia</a:t>
                      </a:r>
                      <a:r>
                        <a:rPr lang="zh-CN" altLang="en-US" sz="1400" u="none" strike="noStrike">
                          <a:effectLst/>
                          <a:latin typeface="+mn-ea"/>
                          <a:ea typeface="+mn-ea"/>
                        </a:rPr>
                        <a:t> </a:t>
                      </a:r>
                      <a:endParaRPr lang="zh-CN" altLang="en-US"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80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80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200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solidFill>
                            <a:srgbClr val="FF0000"/>
                          </a:solidFill>
                          <a:effectLst/>
                          <a:latin typeface="+mn-ea"/>
                          <a:ea typeface="+mn-ea"/>
                        </a:rPr>
                        <a:t>500</a:t>
                      </a:r>
                      <a:endParaRPr lang="en-US" altLang="zh-CN" sz="1400" b="0" i="0" u="none" strike="noStrike">
                        <a:solidFill>
                          <a:srgbClr val="FF0000"/>
                        </a:solidFill>
                        <a:effectLst/>
                        <a:latin typeface="+mn-ea"/>
                        <a:ea typeface="+mn-ea"/>
                      </a:endParaRPr>
                    </a:p>
                  </a:txBody>
                  <a:tcPr marL="4763" marR="4763" marT="4763" marB="0" anchor="ctr"/>
                </a:tc>
                <a:tc>
                  <a:txBody>
                    <a:bodyPr/>
                    <a:lstStyle/>
                    <a:p>
                      <a:pPr algn="ctr" fontAlgn="ctr"/>
                      <a:r>
                        <a:rPr lang="en-US" altLang="zh-CN" sz="1400" u="none" strike="noStrike" dirty="0">
                          <a:solidFill>
                            <a:srgbClr val="FF0000"/>
                          </a:solidFill>
                          <a:effectLst/>
                          <a:latin typeface="+mn-ea"/>
                          <a:ea typeface="+mn-ea"/>
                        </a:rPr>
                        <a:t>1000</a:t>
                      </a:r>
                      <a:endParaRPr lang="en-US" altLang="zh-CN" sz="1400" b="0" i="0" u="none" strike="noStrike" dirty="0">
                        <a:solidFill>
                          <a:srgbClr val="FF0000"/>
                        </a:solidFill>
                        <a:effectLst/>
                        <a:latin typeface="+mn-ea"/>
                        <a:ea typeface="+mn-ea"/>
                      </a:endParaRPr>
                    </a:p>
                  </a:txBody>
                  <a:tcPr marL="4763" marR="4763" marT="4763" marB="0" anchor="ctr"/>
                </a:tc>
              </a:tr>
              <a:tr h="236598">
                <a:tc>
                  <a:txBody>
                    <a:bodyPr/>
                    <a:lstStyle/>
                    <a:p>
                      <a:pPr algn="ctr" fontAlgn="ctr"/>
                      <a:r>
                        <a:rPr lang="zh-CN" altLang="en-US" sz="1400" u="none" strike="noStrike">
                          <a:effectLst/>
                          <a:latin typeface="+mn-ea"/>
                          <a:ea typeface="+mn-ea"/>
                        </a:rPr>
                        <a:t> </a:t>
                      </a:r>
                      <a:r>
                        <a:rPr lang="en-US" altLang="zh-CN" sz="1400" u="none" strike="noStrike">
                          <a:effectLst/>
                          <a:latin typeface="+mn-ea"/>
                          <a:ea typeface="+mn-ea"/>
                        </a:rPr>
                        <a:t>Russia</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2600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2600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2600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solidFill>
                            <a:srgbClr val="FF0000"/>
                          </a:solidFill>
                          <a:effectLst/>
                          <a:latin typeface="+mn-ea"/>
                          <a:ea typeface="+mn-ea"/>
                        </a:rPr>
                        <a:t>2600</a:t>
                      </a:r>
                      <a:endParaRPr lang="en-US" altLang="zh-CN" sz="1400" b="0" i="0" u="none" strike="noStrike">
                        <a:solidFill>
                          <a:srgbClr val="FF0000"/>
                        </a:solidFill>
                        <a:effectLst/>
                        <a:latin typeface="+mn-ea"/>
                        <a:ea typeface="+mn-ea"/>
                      </a:endParaRPr>
                    </a:p>
                  </a:txBody>
                  <a:tcPr marL="4763" marR="4763" marT="4763" marB="0" anchor="ctr"/>
                </a:tc>
                <a:tc>
                  <a:txBody>
                    <a:bodyPr/>
                    <a:lstStyle/>
                    <a:p>
                      <a:pPr algn="ctr" fontAlgn="ctr"/>
                      <a:r>
                        <a:rPr lang="en-US" altLang="zh-CN" sz="1400" u="none" strike="noStrike" dirty="0">
                          <a:solidFill>
                            <a:srgbClr val="FF0000"/>
                          </a:solidFill>
                          <a:effectLst/>
                          <a:latin typeface="+mn-ea"/>
                          <a:ea typeface="+mn-ea"/>
                        </a:rPr>
                        <a:t>2600</a:t>
                      </a:r>
                      <a:endParaRPr lang="en-US" altLang="zh-CN" sz="1400" b="0" i="0" u="none" strike="noStrike" dirty="0">
                        <a:solidFill>
                          <a:srgbClr val="FF0000"/>
                        </a:solidFill>
                        <a:effectLst/>
                        <a:latin typeface="+mn-ea"/>
                        <a:ea typeface="+mn-ea"/>
                      </a:endParaRPr>
                    </a:p>
                  </a:txBody>
                  <a:tcPr marL="4763" marR="4763" marT="4763" marB="0" anchor="ctr"/>
                </a:tc>
              </a:tr>
              <a:tr h="236598">
                <a:tc>
                  <a:txBody>
                    <a:bodyPr/>
                    <a:lstStyle/>
                    <a:p>
                      <a:pPr algn="ctr" fontAlgn="ctr"/>
                      <a:r>
                        <a:rPr lang="zh-CN" altLang="en-US" sz="1400" u="none" strike="noStrike">
                          <a:effectLst/>
                          <a:latin typeface="+mn-ea"/>
                          <a:ea typeface="+mn-ea"/>
                        </a:rPr>
                        <a:t> </a:t>
                      </a:r>
                      <a:r>
                        <a:rPr lang="en-US" altLang="zh-CN" sz="1400" u="none" strike="noStrike">
                          <a:effectLst/>
                          <a:latin typeface="+mn-ea"/>
                          <a:ea typeface="+mn-ea"/>
                        </a:rPr>
                        <a:t>Thailand</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7100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7100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7300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solidFill>
                            <a:srgbClr val="FF0000"/>
                          </a:solidFill>
                          <a:effectLst/>
                          <a:latin typeface="+mn-ea"/>
                          <a:ea typeface="+mn-ea"/>
                        </a:rPr>
                        <a:t>7500</a:t>
                      </a:r>
                      <a:endParaRPr lang="en-US" altLang="zh-CN" sz="1400" b="0" i="0" u="none" strike="noStrike">
                        <a:solidFill>
                          <a:srgbClr val="FF0000"/>
                        </a:solidFill>
                        <a:effectLst/>
                        <a:latin typeface="+mn-ea"/>
                        <a:ea typeface="+mn-ea"/>
                      </a:endParaRPr>
                    </a:p>
                  </a:txBody>
                  <a:tcPr marL="4763" marR="4763" marT="4763" marB="0" anchor="ctr"/>
                </a:tc>
                <a:tc>
                  <a:txBody>
                    <a:bodyPr/>
                    <a:lstStyle/>
                    <a:p>
                      <a:pPr algn="ctr" fontAlgn="ctr"/>
                      <a:r>
                        <a:rPr lang="en-US" altLang="zh-CN" sz="1400" u="none" strike="noStrike" dirty="0">
                          <a:solidFill>
                            <a:srgbClr val="FF0000"/>
                          </a:solidFill>
                          <a:effectLst/>
                          <a:latin typeface="+mn-ea"/>
                          <a:ea typeface="+mn-ea"/>
                        </a:rPr>
                        <a:t>7500</a:t>
                      </a:r>
                      <a:endParaRPr lang="en-US" altLang="zh-CN" sz="1400" b="0" i="0" u="none" strike="noStrike" dirty="0">
                        <a:solidFill>
                          <a:srgbClr val="FF0000"/>
                        </a:solidFill>
                        <a:effectLst/>
                        <a:latin typeface="+mn-ea"/>
                        <a:ea typeface="+mn-ea"/>
                      </a:endParaRPr>
                    </a:p>
                  </a:txBody>
                  <a:tcPr marL="4763" marR="4763" marT="4763" marB="0" anchor="ctr"/>
                </a:tc>
              </a:tr>
              <a:tr h="236598">
                <a:tc>
                  <a:txBody>
                    <a:bodyPr/>
                    <a:lstStyle/>
                    <a:p>
                      <a:pPr algn="ctr" fontAlgn="ctr"/>
                      <a:r>
                        <a:rPr lang="zh-CN" altLang="en-US" sz="1400" u="none" strike="noStrike">
                          <a:effectLst/>
                          <a:latin typeface="+mn-ea"/>
                          <a:ea typeface="+mn-ea"/>
                        </a:rPr>
                        <a:t> </a:t>
                      </a:r>
                      <a:r>
                        <a:rPr lang="en-US" altLang="zh-CN" sz="1400" u="none" strike="noStrike">
                          <a:effectLst/>
                          <a:latin typeface="+mn-ea"/>
                          <a:ea typeface="+mn-ea"/>
                        </a:rPr>
                        <a:t>Vietnam</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1200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600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5000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solidFill>
                            <a:srgbClr val="FF0000"/>
                          </a:solidFill>
                          <a:effectLst/>
                          <a:latin typeface="+mn-ea"/>
                          <a:ea typeface="+mn-ea"/>
                        </a:rPr>
                        <a:t>5500</a:t>
                      </a:r>
                      <a:endParaRPr lang="en-US" altLang="zh-CN" sz="1400" b="0" i="0" u="none" strike="noStrike">
                        <a:solidFill>
                          <a:srgbClr val="FF0000"/>
                        </a:solidFill>
                        <a:effectLst/>
                        <a:latin typeface="+mn-ea"/>
                        <a:ea typeface="+mn-ea"/>
                      </a:endParaRPr>
                    </a:p>
                  </a:txBody>
                  <a:tcPr marL="4763" marR="4763" marT="4763" marB="0" anchor="ctr"/>
                </a:tc>
                <a:tc>
                  <a:txBody>
                    <a:bodyPr/>
                    <a:lstStyle/>
                    <a:p>
                      <a:pPr algn="ctr" fontAlgn="ctr"/>
                      <a:r>
                        <a:rPr lang="en-US" altLang="zh-CN" sz="1400" u="none" strike="noStrike" dirty="0">
                          <a:solidFill>
                            <a:srgbClr val="FF0000"/>
                          </a:solidFill>
                          <a:effectLst/>
                          <a:latin typeface="+mn-ea"/>
                          <a:ea typeface="+mn-ea"/>
                        </a:rPr>
                        <a:t>6000</a:t>
                      </a:r>
                      <a:endParaRPr lang="en-US" altLang="zh-CN" sz="1400" b="0" i="0" u="none" strike="noStrike" dirty="0">
                        <a:solidFill>
                          <a:srgbClr val="FF0000"/>
                        </a:solidFill>
                        <a:effectLst/>
                        <a:latin typeface="+mn-ea"/>
                        <a:ea typeface="+mn-ea"/>
                      </a:endParaRPr>
                    </a:p>
                  </a:txBody>
                  <a:tcPr marL="4763" marR="4763" marT="4763" marB="0" anchor="ctr"/>
                </a:tc>
              </a:tr>
              <a:tr h="466659">
                <a:tc>
                  <a:txBody>
                    <a:bodyPr/>
                    <a:lstStyle/>
                    <a:p>
                      <a:pPr algn="ctr" fontAlgn="ctr"/>
                      <a:r>
                        <a:rPr lang="zh-CN" altLang="en-US" sz="1400" u="none" strike="noStrike">
                          <a:effectLst/>
                          <a:latin typeface="+mn-ea"/>
                          <a:ea typeface="+mn-ea"/>
                        </a:rPr>
                        <a:t> </a:t>
                      </a:r>
                      <a:r>
                        <a:rPr lang="en-US" altLang="zh-CN" sz="1400" u="none" strike="noStrike">
                          <a:effectLst/>
                          <a:latin typeface="+mn-ea"/>
                          <a:ea typeface="+mn-ea"/>
                        </a:rPr>
                        <a:t>Madagascar</a:t>
                      </a:r>
                      <a:r>
                        <a:rPr lang="zh-CN" altLang="en-US" sz="1400" u="none" strike="noStrike">
                          <a:effectLst/>
                          <a:latin typeface="+mn-ea"/>
                          <a:ea typeface="+mn-ea"/>
                        </a:rPr>
                        <a:t> </a:t>
                      </a:r>
                      <a:endParaRPr lang="zh-CN" altLang="en-US"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960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960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960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solidFill>
                            <a:srgbClr val="FF0000"/>
                          </a:solidFill>
                          <a:effectLst/>
                          <a:latin typeface="+mn-ea"/>
                          <a:ea typeface="+mn-ea"/>
                        </a:rPr>
                        <a:t>1000</a:t>
                      </a:r>
                      <a:endParaRPr lang="en-US" altLang="zh-CN" sz="1400" b="0" i="0" u="none" strike="noStrike">
                        <a:solidFill>
                          <a:srgbClr val="FF0000"/>
                        </a:solidFill>
                        <a:effectLst/>
                        <a:latin typeface="+mn-ea"/>
                        <a:ea typeface="+mn-ea"/>
                      </a:endParaRPr>
                    </a:p>
                  </a:txBody>
                  <a:tcPr marL="4763" marR="4763" marT="4763" marB="0" anchor="ctr"/>
                </a:tc>
                <a:tc>
                  <a:txBody>
                    <a:bodyPr/>
                    <a:lstStyle/>
                    <a:p>
                      <a:pPr algn="ctr" fontAlgn="ctr"/>
                      <a:r>
                        <a:rPr lang="en-US" altLang="zh-CN" sz="1400" u="none" strike="noStrike" dirty="0">
                          <a:solidFill>
                            <a:srgbClr val="FF0000"/>
                          </a:solidFill>
                          <a:effectLst/>
                          <a:latin typeface="+mn-ea"/>
                          <a:ea typeface="+mn-ea"/>
                        </a:rPr>
                        <a:t>1000</a:t>
                      </a:r>
                      <a:endParaRPr lang="en-US" altLang="zh-CN" sz="1400" b="0" i="0" u="none" strike="noStrike" dirty="0">
                        <a:solidFill>
                          <a:srgbClr val="FF0000"/>
                        </a:solidFill>
                        <a:effectLst/>
                        <a:latin typeface="+mn-ea"/>
                        <a:ea typeface="+mn-ea"/>
                      </a:endParaRPr>
                    </a:p>
                  </a:txBody>
                  <a:tcPr marL="4763" marR="4763" marT="4763" marB="0" anchor="ctr"/>
                </a:tc>
              </a:tr>
              <a:tr h="236598">
                <a:tc>
                  <a:txBody>
                    <a:bodyPr/>
                    <a:lstStyle/>
                    <a:p>
                      <a:pPr algn="ctr" fontAlgn="ctr"/>
                      <a:r>
                        <a:rPr lang="zh-CN" altLang="en-US" sz="1400" u="none" strike="noStrike">
                          <a:effectLst/>
                          <a:latin typeface="+mn-ea"/>
                          <a:ea typeface="+mn-ea"/>
                        </a:rPr>
                        <a:t> </a:t>
                      </a:r>
                      <a:r>
                        <a:rPr lang="en-US" altLang="zh-CN" sz="1400" u="none" strike="noStrike">
                          <a:effectLst/>
                          <a:latin typeface="+mn-ea"/>
                          <a:ea typeface="+mn-ea"/>
                        </a:rPr>
                        <a:t>Burundi</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solidFill>
                            <a:srgbClr val="FF0000"/>
                          </a:solidFill>
                          <a:effectLst/>
                          <a:latin typeface="+mn-ea"/>
                          <a:ea typeface="+mn-ea"/>
                        </a:rPr>
                        <a:t>0</a:t>
                      </a:r>
                      <a:endParaRPr lang="en-US" altLang="zh-CN" sz="1400" b="0" i="0" u="none" strike="noStrike">
                        <a:solidFill>
                          <a:srgbClr val="FF0000"/>
                        </a:solidFill>
                        <a:effectLst/>
                        <a:latin typeface="+mn-ea"/>
                        <a:ea typeface="+mn-ea"/>
                      </a:endParaRPr>
                    </a:p>
                  </a:txBody>
                  <a:tcPr marL="4763" marR="4763" marT="4763" marB="0" anchor="ctr"/>
                </a:tc>
                <a:tc>
                  <a:txBody>
                    <a:bodyPr/>
                    <a:lstStyle/>
                    <a:p>
                      <a:pPr algn="ctr" fontAlgn="ctr"/>
                      <a:r>
                        <a:rPr lang="en-US" altLang="zh-CN" sz="1400" u="none" strike="noStrike" dirty="0">
                          <a:solidFill>
                            <a:srgbClr val="FF0000"/>
                          </a:solidFill>
                          <a:effectLst/>
                          <a:latin typeface="+mn-ea"/>
                          <a:ea typeface="+mn-ea"/>
                        </a:rPr>
                        <a:t>0</a:t>
                      </a:r>
                      <a:endParaRPr lang="en-US" altLang="zh-CN" sz="1400" b="0" i="0" u="none" strike="noStrike" dirty="0">
                        <a:solidFill>
                          <a:srgbClr val="FF0000"/>
                        </a:solidFill>
                        <a:effectLst/>
                        <a:latin typeface="+mn-ea"/>
                        <a:ea typeface="+mn-ea"/>
                      </a:endParaRPr>
                    </a:p>
                  </a:txBody>
                  <a:tcPr marL="4763" marR="4763" marT="4763" marB="0" anchor="ctr"/>
                </a:tc>
              </a:tr>
              <a:tr h="236598">
                <a:tc>
                  <a:txBody>
                    <a:bodyPr/>
                    <a:lstStyle/>
                    <a:p>
                      <a:pPr algn="ctr" fontAlgn="ctr"/>
                      <a:r>
                        <a:rPr lang="zh-CN" altLang="en-US" sz="1400" u="none" strike="noStrike">
                          <a:effectLst/>
                          <a:latin typeface="+mn-ea"/>
                          <a:ea typeface="+mn-ea"/>
                        </a:rPr>
                        <a:t> </a:t>
                      </a:r>
                      <a:r>
                        <a:rPr lang="en-US" altLang="zh-CN" sz="1400" u="none" strike="noStrike">
                          <a:effectLst/>
                          <a:latin typeface="+mn-ea"/>
                          <a:ea typeface="+mn-ea"/>
                        </a:rPr>
                        <a:t>Myanmar </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12000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38000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42500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solidFill>
                            <a:srgbClr val="FF0000"/>
                          </a:solidFill>
                          <a:effectLst/>
                          <a:latin typeface="+mn-ea"/>
                          <a:ea typeface="+mn-ea"/>
                        </a:rPr>
                        <a:t>45000</a:t>
                      </a:r>
                      <a:endParaRPr lang="en-US" altLang="zh-CN" sz="1400" b="0" i="0" u="none" strike="noStrike">
                        <a:solidFill>
                          <a:srgbClr val="FF0000"/>
                        </a:solidFill>
                        <a:effectLst/>
                        <a:latin typeface="+mn-ea"/>
                        <a:ea typeface="+mn-ea"/>
                      </a:endParaRPr>
                    </a:p>
                  </a:txBody>
                  <a:tcPr marL="4763" marR="4763" marT="4763" marB="0" anchor="ctr"/>
                </a:tc>
                <a:tc>
                  <a:txBody>
                    <a:bodyPr/>
                    <a:lstStyle/>
                    <a:p>
                      <a:pPr algn="ctr" fontAlgn="ctr"/>
                      <a:r>
                        <a:rPr lang="en-US" altLang="zh-CN" sz="1400" u="none" strike="noStrike" dirty="0">
                          <a:solidFill>
                            <a:srgbClr val="FF0000"/>
                          </a:solidFill>
                          <a:effectLst/>
                          <a:latin typeface="+mn-ea"/>
                          <a:ea typeface="+mn-ea"/>
                        </a:rPr>
                        <a:t>45000</a:t>
                      </a:r>
                      <a:endParaRPr lang="en-US" altLang="zh-CN" sz="1400" b="0" i="0" u="none" strike="noStrike" dirty="0">
                        <a:solidFill>
                          <a:srgbClr val="FF0000"/>
                        </a:solidFill>
                        <a:effectLst/>
                        <a:latin typeface="+mn-ea"/>
                        <a:ea typeface="+mn-ea"/>
                      </a:endParaRPr>
                    </a:p>
                  </a:txBody>
                  <a:tcPr marL="4763" marR="4763" marT="4763" marB="0" anchor="ctr"/>
                </a:tc>
              </a:tr>
              <a:tr h="236598">
                <a:tc>
                  <a:txBody>
                    <a:bodyPr/>
                    <a:lstStyle/>
                    <a:p>
                      <a:pPr algn="ctr" fontAlgn="ctr"/>
                      <a:r>
                        <a:rPr lang="zh-CN" altLang="en-US" sz="1400" u="none" strike="noStrike">
                          <a:effectLst/>
                          <a:latin typeface="+mn-ea"/>
                          <a:ea typeface="+mn-ea"/>
                        </a:rPr>
                        <a:t> </a:t>
                      </a:r>
                      <a:r>
                        <a:rPr lang="en-US" altLang="zh-CN" sz="1400" u="none" strike="noStrike">
                          <a:effectLst/>
                          <a:latin typeface="+mn-ea"/>
                          <a:ea typeface="+mn-ea"/>
                        </a:rPr>
                        <a:t>Others</a:t>
                      </a:r>
                      <a:r>
                        <a:rPr lang="zh-CN" altLang="en-US" sz="1400" u="none" strike="noStrike">
                          <a:effectLst/>
                          <a:latin typeface="+mn-ea"/>
                          <a:ea typeface="+mn-ea"/>
                        </a:rPr>
                        <a:t> </a:t>
                      </a:r>
                      <a:endParaRPr lang="zh-CN" altLang="en-US"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solidFill>
                            <a:srgbClr val="FF0000"/>
                          </a:solidFill>
                          <a:effectLst/>
                          <a:latin typeface="+mn-ea"/>
                          <a:ea typeface="+mn-ea"/>
                        </a:rPr>
                        <a:t>80</a:t>
                      </a:r>
                      <a:endParaRPr lang="en-US" altLang="zh-CN" sz="1400" b="0" i="0" u="none" strike="noStrike">
                        <a:solidFill>
                          <a:srgbClr val="FF0000"/>
                        </a:solidFill>
                        <a:effectLst/>
                        <a:latin typeface="+mn-ea"/>
                        <a:ea typeface="+mn-ea"/>
                      </a:endParaRPr>
                    </a:p>
                  </a:txBody>
                  <a:tcPr marL="4763" marR="4763" marT="4763" marB="0" anchor="ctr"/>
                </a:tc>
                <a:tc>
                  <a:txBody>
                    <a:bodyPr/>
                    <a:lstStyle/>
                    <a:p>
                      <a:pPr algn="ctr" fontAlgn="ctr"/>
                      <a:r>
                        <a:rPr lang="en-US" altLang="zh-CN" sz="1400" u="none" strike="noStrike" dirty="0">
                          <a:solidFill>
                            <a:srgbClr val="FF0000"/>
                          </a:solidFill>
                          <a:effectLst/>
                          <a:latin typeface="+mn-ea"/>
                          <a:ea typeface="+mn-ea"/>
                        </a:rPr>
                        <a:t>80</a:t>
                      </a:r>
                      <a:endParaRPr lang="en-US" altLang="zh-CN" sz="1400" b="0" i="0" u="none" strike="noStrike" dirty="0">
                        <a:solidFill>
                          <a:srgbClr val="FF0000"/>
                        </a:solidFill>
                        <a:effectLst/>
                        <a:latin typeface="+mn-ea"/>
                        <a:ea typeface="+mn-ea"/>
                      </a:endParaRPr>
                    </a:p>
                  </a:txBody>
                  <a:tcPr marL="4763" marR="4763" marT="4763" marB="0" anchor="ctr"/>
                </a:tc>
              </a:tr>
              <a:tr h="276860">
                <a:tc>
                  <a:txBody>
                    <a:bodyPr/>
                    <a:lstStyle/>
                    <a:p>
                      <a:pPr algn="ctr" fontAlgn="ctr"/>
                      <a:r>
                        <a:rPr lang="zh-CN" altLang="en-US" sz="1400" u="none" strike="noStrike">
                          <a:effectLst/>
                          <a:latin typeface="+mn-ea"/>
                          <a:ea typeface="+mn-ea"/>
                        </a:rPr>
                        <a:t> </a:t>
                      </a:r>
                      <a:r>
                        <a:rPr lang="en-US" altLang="zh-CN" sz="1400" u="none" strike="noStrike">
                          <a:effectLst/>
                          <a:latin typeface="+mn-ea"/>
                          <a:ea typeface="+mn-ea"/>
                        </a:rPr>
                        <a:t>Total</a:t>
                      </a:r>
                      <a:r>
                        <a:rPr lang="zh-CN" altLang="en-US" sz="1400" u="none" strike="noStrike">
                          <a:effectLst/>
                          <a:latin typeface="+mn-ea"/>
                          <a:ea typeface="+mn-ea"/>
                        </a:rPr>
                        <a:t> </a:t>
                      </a:r>
                      <a:endParaRPr lang="zh-CN" altLang="en-US"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297000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dirty="0">
                          <a:effectLst/>
                          <a:latin typeface="+mn-ea"/>
                          <a:ea typeface="+mn-ea"/>
                        </a:rPr>
                        <a:t>368500</a:t>
                      </a:r>
                      <a:endParaRPr lang="en-US" altLang="zh-CN" sz="1400" b="0" i="0" u="none" strike="noStrike" dirty="0">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a:effectLst/>
                          <a:latin typeface="+mn-ea"/>
                          <a:ea typeface="+mn-ea"/>
                        </a:rPr>
                        <a:t>396000</a:t>
                      </a:r>
                      <a:endParaRPr lang="en-US" altLang="zh-CN" sz="14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400" u="none" strike="noStrike" dirty="0">
                          <a:solidFill>
                            <a:srgbClr val="FF0000"/>
                          </a:solidFill>
                          <a:effectLst/>
                          <a:latin typeface="+mn-ea"/>
                          <a:ea typeface="+mn-ea"/>
                        </a:rPr>
                        <a:t>432000</a:t>
                      </a:r>
                      <a:endParaRPr lang="en-US" altLang="zh-CN" sz="1400" b="0" i="0" u="none" strike="noStrike" dirty="0">
                        <a:solidFill>
                          <a:srgbClr val="FF0000"/>
                        </a:solidFill>
                        <a:effectLst/>
                        <a:latin typeface="+mn-ea"/>
                        <a:ea typeface="+mn-ea"/>
                      </a:endParaRPr>
                    </a:p>
                  </a:txBody>
                  <a:tcPr marL="4763" marR="4763" marT="4763" marB="0" anchor="ctr"/>
                </a:tc>
                <a:tc>
                  <a:txBody>
                    <a:bodyPr/>
                    <a:lstStyle/>
                    <a:p>
                      <a:pPr algn="ctr" fontAlgn="ctr"/>
                      <a:r>
                        <a:rPr lang="en-US" altLang="zh-CN" sz="1400" u="none" strike="noStrike" dirty="0">
                          <a:solidFill>
                            <a:srgbClr val="FF0000"/>
                          </a:solidFill>
                          <a:effectLst/>
                          <a:latin typeface="+mn-ea"/>
                          <a:ea typeface="+mn-ea"/>
                        </a:rPr>
                        <a:t>474000</a:t>
                      </a:r>
                      <a:endParaRPr lang="en-US" altLang="zh-CN" sz="1400" b="0" i="0" u="none" strike="noStrike" dirty="0">
                        <a:solidFill>
                          <a:srgbClr val="FF0000"/>
                        </a:solidFill>
                        <a:effectLst/>
                        <a:latin typeface="+mn-ea"/>
                        <a:ea typeface="+mn-ea"/>
                      </a:endParaRPr>
                    </a:p>
                  </a:txBody>
                  <a:tcPr marL="4763" marR="4763" marT="4763" marB="0" anchor="ct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0" y="3308350"/>
            <a:ext cx="12191365" cy="299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Wingdings" panose="05000000000000000000" pitchFamily="2" charset="2"/>
              <a:buChar char="l"/>
            </a:pPr>
            <a:r>
              <a:rPr lang="en-US" altLang="zh-CN" dirty="0">
                <a:latin typeface="Cambria" panose="02040503050406030204" charset="0"/>
                <a:cs typeface="Cambria" panose="02040503050406030204" charset="0"/>
              </a:rPr>
              <a:t>Based on the current situation analysis, China's monopoly position in the international light rare earth supply market has weakened to some extent, but its dominant position would not be lost. </a:t>
            </a:r>
            <a:endParaRPr lang="en-US" altLang="zh-CN" dirty="0">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r>
              <a:rPr lang="en-US" altLang="zh-CN" dirty="0">
                <a:latin typeface="Cambria" panose="02040503050406030204" charset="0"/>
                <a:cs typeface="Cambria" panose="02040503050406030204" charset="0"/>
              </a:rPr>
              <a:t>This is mainly for the following reasons: first, China has huge resource advantages; second, it has a strong cost - advantage; third, it has technological advantages in mining, smelting, and separation.</a:t>
            </a:r>
            <a:endParaRPr lang="en-US" altLang="zh-CN" dirty="0">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r>
              <a:rPr lang="en-US" altLang="zh-CN" dirty="0">
                <a:latin typeface="Cambria" panose="02040503050406030204" charset="0"/>
                <a:cs typeface="Cambria" panose="02040503050406030204" charset="0"/>
              </a:rPr>
              <a:t>In the case of heavy rare earths, China's supply position has declined, while the supply status of Southeast Asian regions, especially Myanmar, has risen. </a:t>
            </a:r>
            <a:endParaRPr lang="en-US" altLang="zh-CN" dirty="0">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r>
              <a:rPr lang="en-US" altLang="zh-CN" dirty="0">
                <a:latin typeface="Cambria" panose="02040503050406030204" charset="0"/>
                <a:cs typeface="Cambria" panose="02040503050406030204" charset="0"/>
              </a:rPr>
              <a:t>The specific supply volume is mainly affected by the control indicators of rare earth mining and smelting.</a:t>
            </a:r>
            <a:endParaRPr lang="en-US" altLang="zh-CN" dirty="0">
              <a:latin typeface="Cambria" panose="02040503050406030204" charset="0"/>
              <a:cs typeface="Cambria" panose="02040503050406030204" charset="0"/>
            </a:endParaRPr>
          </a:p>
        </p:txBody>
      </p:sp>
      <p:sp>
        <p:nvSpPr>
          <p:cNvPr id="3" name="矩形 2"/>
          <p:cNvSpPr>
            <a:spLocks noChangeArrowheads="1"/>
          </p:cNvSpPr>
          <p:nvPr/>
        </p:nvSpPr>
        <p:spPr bwMode="auto">
          <a:xfrm>
            <a:off x="3991034" y="2939796"/>
            <a:ext cx="377380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dirty="0" smtClean="0"/>
              <a:t>Chinese Rare Earth Supply Capacity</a:t>
            </a:r>
            <a:endParaRPr lang="en-US" altLang="zh-CN" dirty="0" smtClean="0"/>
          </a:p>
        </p:txBody>
      </p:sp>
      <p:pic>
        <p:nvPicPr>
          <p:cNvPr id="4"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448614" y="178073"/>
            <a:ext cx="4858490" cy="2761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635" y="3943350"/>
            <a:ext cx="12192635" cy="34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Wingdings" panose="05000000000000000000" pitchFamily="2" charset="2"/>
              <a:buChar char="l"/>
            </a:pPr>
            <a:r>
              <a:rPr lang="en-US" altLang="zh-CN" dirty="0" smtClean="0">
                <a:latin typeface="Cambria" panose="02040503050406030204" charset="0"/>
                <a:cs typeface="Cambria" panose="02040503050406030204" charset="0"/>
              </a:rPr>
              <a:t>It is expected that China's smelting and separation targets would continue to grow in line with the growth rate of demand.</a:t>
            </a:r>
            <a:endParaRPr lang="en-US" altLang="zh-CN" dirty="0" smtClean="0">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r>
              <a:rPr lang="en-US" altLang="zh-CN" dirty="0" smtClean="0">
                <a:latin typeface="Cambria" panose="02040503050406030204" charset="0"/>
                <a:cs typeface="Cambria" panose="02040503050406030204" charset="0"/>
              </a:rPr>
              <a:t>In early 2024, the Malaysian smelting and separation plant of Lynas Corporation completed its capacity expansion.</a:t>
            </a:r>
            <a:endParaRPr lang="en-US" altLang="zh-CN" dirty="0" smtClean="0">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r>
              <a:rPr lang="en-US" altLang="zh-CN" dirty="0" smtClean="0">
                <a:latin typeface="Cambria" panose="02040503050406030204" charset="0"/>
                <a:cs typeface="Cambria" panose="02040503050406030204" charset="0"/>
              </a:rPr>
              <a:t>Lynas' local plant in Australia has also been built and put into production, and two rare earth smelting and separation plants it is building in Texas, the United States, are planned to start production.</a:t>
            </a:r>
            <a:endParaRPr lang="en-US" altLang="zh-CN" dirty="0" smtClean="0">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r>
              <a:rPr lang="en-US" altLang="zh-CN" dirty="0" smtClean="0">
                <a:latin typeface="Cambria" panose="02040503050406030204" charset="0"/>
                <a:cs typeface="Cambria" panose="02040503050406030204" charset="0"/>
              </a:rPr>
              <a:t>The light rare earth smelting and separation capacity of MP Materials in the United States was completed and put into production in the third quarter of 2023, with an annual capacity of 25,000t.</a:t>
            </a:r>
            <a:endParaRPr lang="en-US" altLang="zh-CN" dirty="0" smtClean="0">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endParaRPr lang="en-US" altLang="zh-CN" dirty="0" smtClean="0">
              <a:latin typeface="Cambria" panose="02040503050406030204" charset="0"/>
              <a:cs typeface="Cambria" panose="02040503050406030204" charset="0"/>
            </a:endParaRPr>
          </a:p>
        </p:txBody>
      </p:sp>
      <p:sp>
        <p:nvSpPr>
          <p:cNvPr id="3" name="矩形 2"/>
          <p:cNvSpPr>
            <a:spLocks noChangeArrowheads="1"/>
          </p:cNvSpPr>
          <p:nvPr/>
        </p:nvSpPr>
        <p:spPr bwMode="auto">
          <a:xfrm>
            <a:off x="3393846" y="3574777"/>
            <a:ext cx="54032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dirty="0" smtClean="0"/>
              <a:t>Global Rare Earth Smelting and Separation Capacity</a:t>
            </a:r>
            <a:endParaRPr lang="en-US" altLang="zh-CN" dirty="0" smtClean="0"/>
          </a:p>
        </p:txBody>
      </p:sp>
      <p:graphicFrame>
        <p:nvGraphicFramePr>
          <p:cNvPr id="4" name="表格 3"/>
          <p:cNvGraphicFramePr>
            <a:graphicFrameLocks noGrp="1"/>
          </p:cNvGraphicFramePr>
          <p:nvPr/>
        </p:nvGraphicFramePr>
        <p:xfrm>
          <a:off x="2984182" y="160063"/>
          <a:ext cx="6224589" cy="3414714"/>
        </p:xfrm>
        <a:graphic>
          <a:graphicData uri="http://schemas.openxmlformats.org/drawingml/2006/table">
            <a:tbl>
              <a:tblPr>
                <a:tableStyleId>{5C22544A-7EE6-4342-B048-85BDC9FD1C3A}</a:tableStyleId>
              </a:tblPr>
              <a:tblGrid>
                <a:gridCol w="1040833"/>
                <a:gridCol w="1020424"/>
                <a:gridCol w="1040833"/>
                <a:gridCol w="1040833"/>
                <a:gridCol w="1040833"/>
                <a:gridCol w="1040833"/>
              </a:tblGrid>
              <a:tr h="569119">
                <a:tc>
                  <a:txBody>
                    <a:bodyPr/>
                    <a:lstStyle/>
                    <a:p>
                      <a:pPr algn="ctr" fontAlgn="ctr"/>
                      <a:r>
                        <a:rPr lang="zh-CN" altLang="en-US" sz="1600" u="none" strike="noStrike" dirty="0">
                          <a:effectLst/>
                          <a:latin typeface="+mn-ea"/>
                          <a:ea typeface="+mn-ea"/>
                        </a:rPr>
                        <a:t>　</a:t>
                      </a:r>
                      <a:endParaRPr lang="zh-CN" altLang="en-US" sz="1600" b="0" i="0" u="none" strike="noStrike" dirty="0">
                        <a:solidFill>
                          <a:srgbClr val="000000"/>
                        </a:solidFill>
                        <a:effectLst/>
                        <a:latin typeface="+mn-ea"/>
                        <a:ea typeface="+mn-ea"/>
                      </a:endParaRPr>
                    </a:p>
                  </a:txBody>
                  <a:tcPr marL="4763" marR="4763" marT="4763" marB="0" anchor="ctr"/>
                </a:tc>
                <a:tc>
                  <a:txBody>
                    <a:bodyPr/>
                    <a:lstStyle/>
                    <a:p>
                      <a:pPr algn="ctr" fontAlgn="ctr"/>
                      <a:r>
                        <a:rPr lang="en-US" altLang="zh-CN" sz="1600" u="none" strike="noStrike">
                          <a:effectLst/>
                          <a:latin typeface="+mn-ea"/>
                          <a:ea typeface="+mn-ea"/>
                        </a:rPr>
                        <a:t>2022</a:t>
                      </a:r>
                      <a:endParaRPr lang="en-US" altLang="zh-CN" sz="16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600" u="none" strike="noStrike">
                          <a:effectLst/>
                          <a:latin typeface="+mn-ea"/>
                          <a:ea typeface="+mn-ea"/>
                        </a:rPr>
                        <a:t>2023</a:t>
                      </a:r>
                      <a:endParaRPr lang="en-US" altLang="zh-CN" sz="16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600" u="none" strike="noStrike">
                          <a:effectLst/>
                          <a:latin typeface="+mn-ea"/>
                          <a:ea typeface="+mn-ea"/>
                        </a:rPr>
                        <a:t>2024</a:t>
                      </a:r>
                      <a:endParaRPr lang="en-US" altLang="zh-CN" sz="1600" b="0" i="0" u="none" strike="noStrike">
                        <a:solidFill>
                          <a:srgbClr val="000000"/>
                        </a:solidFill>
                        <a:effectLst/>
                        <a:latin typeface="+mn-ea"/>
                        <a:ea typeface="+mn-ea"/>
                      </a:endParaRPr>
                    </a:p>
                  </a:txBody>
                  <a:tcPr marL="4763" marR="4763" marT="4763" marB="0" anchor="ctr"/>
                </a:tc>
                <a:tc>
                  <a:txBody>
                    <a:bodyPr/>
                    <a:lstStyle/>
                    <a:p>
                      <a:pPr algn="ctr" fontAlgn="ctr"/>
                      <a:r>
                        <a:rPr lang="en-US" sz="1600" b="1" u="none" strike="noStrike" dirty="0">
                          <a:solidFill>
                            <a:srgbClr val="FF0000"/>
                          </a:solidFill>
                          <a:effectLst/>
                          <a:latin typeface="+mn-ea"/>
                          <a:ea typeface="+mn-ea"/>
                        </a:rPr>
                        <a:t>2025e</a:t>
                      </a:r>
                      <a:endParaRPr lang="en-US" sz="1600" b="1" i="0" u="none" strike="noStrike" dirty="0">
                        <a:solidFill>
                          <a:srgbClr val="FF0000"/>
                        </a:solidFill>
                        <a:effectLst/>
                        <a:latin typeface="+mn-ea"/>
                        <a:ea typeface="+mn-ea"/>
                      </a:endParaRPr>
                    </a:p>
                  </a:txBody>
                  <a:tcPr marL="4763" marR="4763" marT="4763" marB="0" anchor="ctr"/>
                </a:tc>
                <a:tc>
                  <a:txBody>
                    <a:bodyPr/>
                    <a:lstStyle/>
                    <a:p>
                      <a:pPr algn="ctr" fontAlgn="ctr"/>
                      <a:r>
                        <a:rPr lang="en-US" sz="1600" b="1" u="none" strike="noStrike">
                          <a:solidFill>
                            <a:srgbClr val="FF0000"/>
                          </a:solidFill>
                          <a:effectLst/>
                          <a:latin typeface="+mn-ea"/>
                          <a:ea typeface="+mn-ea"/>
                        </a:rPr>
                        <a:t>2026e</a:t>
                      </a:r>
                      <a:endParaRPr lang="en-US" sz="1600" b="1" i="0" u="none" strike="noStrike">
                        <a:solidFill>
                          <a:srgbClr val="FF0000"/>
                        </a:solidFill>
                        <a:effectLst/>
                        <a:latin typeface="+mn-ea"/>
                        <a:ea typeface="+mn-ea"/>
                      </a:endParaRPr>
                    </a:p>
                  </a:txBody>
                  <a:tcPr marL="4763" marR="4763" marT="4763" marB="0" anchor="ctr"/>
                </a:tc>
              </a:tr>
              <a:tr h="569119">
                <a:tc>
                  <a:txBody>
                    <a:bodyPr/>
                    <a:lstStyle/>
                    <a:p>
                      <a:pPr algn="ctr" fontAlgn="ctr"/>
                      <a:r>
                        <a:rPr lang="zh-CN" altLang="en-US" sz="1600" u="none" strike="noStrike">
                          <a:effectLst/>
                          <a:latin typeface="+mn-ea"/>
                          <a:ea typeface="+mn-ea"/>
                        </a:rPr>
                        <a:t> </a:t>
                      </a:r>
                      <a:r>
                        <a:rPr lang="en-US" altLang="zh-CN" sz="1600" u="none" strike="noStrike">
                          <a:effectLst/>
                          <a:latin typeface="+mn-ea"/>
                          <a:ea typeface="+mn-ea"/>
                        </a:rPr>
                        <a:t>China</a:t>
                      </a:r>
                      <a:r>
                        <a:rPr lang="zh-CN" altLang="en-US" sz="1600" u="none" strike="noStrike">
                          <a:effectLst/>
                          <a:latin typeface="+mn-ea"/>
                          <a:ea typeface="+mn-ea"/>
                        </a:rPr>
                        <a:t> </a:t>
                      </a:r>
                      <a:endParaRPr lang="zh-CN" altLang="en-US" sz="16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600" u="none" strike="noStrike">
                          <a:effectLst/>
                          <a:latin typeface="+mn-ea"/>
                          <a:ea typeface="+mn-ea"/>
                        </a:rPr>
                        <a:t>288149</a:t>
                      </a:r>
                      <a:endParaRPr lang="en-US" altLang="zh-CN" sz="16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600" u="none" strike="noStrike">
                          <a:effectLst/>
                          <a:latin typeface="+mn-ea"/>
                          <a:ea typeface="+mn-ea"/>
                        </a:rPr>
                        <a:t>369391</a:t>
                      </a:r>
                      <a:endParaRPr lang="en-US" altLang="zh-CN" sz="16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600" u="none" strike="noStrike">
                          <a:effectLst/>
                          <a:latin typeface="+mn-ea"/>
                          <a:ea typeface="+mn-ea"/>
                        </a:rPr>
                        <a:t>380568</a:t>
                      </a:r>
                      <a:endParaRPr lang="en-US" altLang="zh-CN" sz="16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600" b="1" u="none" strike="noStrike" dirty="0">
                          <a:solidFill>
                            <a:srgbClr val="FF0000"/>
                          </a:solidFill>
                          <a:effectLst/>
                          <a:latin typeface="+mn-ea"/>
                          <a:ea typeface="+mn-ea"/>
                        </a:rPr>
                        <a:t>396100</a:t>
                      </a:r>
                      <a:endParaRPr lang="en-US" altLang="zh-CN" sz="1600" b="1" i="0" u="none" strike="noStrike" dirty="0">
                        <a:solidFill>
                          <a:srgbClr val="FF0000"/>
                        </a:solidFill>
                        <a:effectLst/>
                        <a:latin typeface="+mn-ea"/>
                        <a:ea typeface="+mn-ea"/>
                      </a:endParaRPr>
                    </a:p>
                  </a:txBody>
                  <a:tcPr marL="4763" marR="4763" marT="4763" marB="0" anchor="ctr"/>
                </a:tc>
                <a:tc>
                  <a:txBody>
                    <a:bodyPr/>
                    <a:lstStyle/>
                    <a:p>
                      <a:pPr algn="ctr" fontAlgn="ctr"/>
                      <a:r>
                        <a:rPr lang="en-US" altLang="zh-CN" sz="1600" b="1" u="none" strike="noStrike" dirty="0">
                          <a:solidFill>
                            <a:srgbClr val="FF0000"/>
                          </a:solidFill>
                          <a:effectLst/>
                          <a:latin typeface="+mn-ea"/>
                          <a:ea typeface="+mn-ea"/>
                        </a:rPr>
                        <a:t>409435</a:t>
                      </a:r>
                      <a:endParaRPr lang="en-US" altLang="zh-CN" sz="1600" b="1" i="0" u="none" strike="noStrike" dirty="0">
                        <a:solidFill>
                          <a:srgbClr val="FF0000"/>
                        </a:solidFill>
                        <a:effectLst/>
                        <a:latin typeface="+mn-ea"/>
                        <a:ea typeface="+mn-ea"/>
                      </a:endParaRPr>
                    </a:p>
                  </a:txBody>
                  <a:tcPr marL="4763" marR="4763" marT="4763" marB="0" anchor="ctr"/>
                </a:tc>
              </a:tr>
              <a:tr h="569119">
                <a:tc>
                  <a:txBody>
                    <a:bodyPr/>
                    <a:lstStyle/>
                    <a:p>
                      <a:pPr algn="ctr" fontAlgn="ctr"/>
                      <a:r>
                        <a:rPr lang="zh-CN" altLang="en-US" sz="1600" u="none" strike="noStrike">
                          <a:effectLst/>
                          <a:latin typeface="+mn-ea"/>
                          <a:ea typeface="+mn-ea"/>
                        </a:rPr>
                        <a:t> </a:t>
                      </a:r>
                      <a:r>
                        <a:rPr lang="en-US" altLang="zh-CN" sz="1600" u="none" strike="noStrike">
                          <a:effectLst/>
                          <a:latin typeface="+mn-ea"/>
                          <a:ea typeface="+mn-ea"/>
                        </a:rPr>
                        <a:t>Malaysia</a:t>
                      </a:r>
                      <a:r>
                        <a:rPr lang="zh-CN" altLang="en-US" sz="1600" u="none" strike="noStrike">
                          <a:effectLst/>
                          <a:latin typeface="+mn-ea"/>
                          <a:ea typeface="+mn-ea"/>
                        </a:rPr>
                        <a:t> </a:t>
                      </a:r>
                      <a:endParaRPr lang="zh-CN" altLang="en-US" sz="16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600" u="none" strike="noStrike">
                          <a:effectLst/>
                          <a:latin typeface="+mn-ea"/>
                          <a:ea typeface="+mn-ea"/>
                        </a:rPr>
                        <a:t>16551</a:t>
                      </a:r>
                      <a:endParaRPr lang="en-US" altLang="zh-CN" sz="16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600" u="none" strike="noStrike">
                          <a:effectLst/>
                          <a:latin typeface="+mn-ea"/>
                          <a:ea typeface="+mn-ea"/>
                        </a:rPr>
                        <a:t>13960</a:t>
                      </a:r>
                      <a:endParaRPr lang="en-US" altLang="zh-CN" sz="16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600" u="none" strike="noStrike">
                          <a:effectLst/>
                          <a:latin typeface="+mn-ea"/>
                          <a:ea typeface="+mn-ea"/>
                        </a:rPr>
                        <a:t>11273</a:t>
                      </a:r>
                      <a:endParaRPr lang="en-US" altLang="zh-CN" sz="16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600" b="1" u="none" strike="noStrike">
                          <a:solidFill>
                            <a:srgbClr val="FF0000"/>
                          </a:solidFill>
                          <a:effectLst/>
                          <a:latin typeface="+mn-ea"/>
                          <a:ea typeface="+mn-ea"/>
                        </a:rPr>
                        <a:t>15500</a:t>
                      </a:r>
                      <a:endParaRPr lang="en-US" altLang="zh-CN" sz="1600" b="1" i="0" u="none" strike="noStrike">
                        <a:solidFill>
                          <a:srgbClr val="FF0000"/>
                        </a:solidFill>
                        <a:effectLst/>
                        <a:latin typeface="+mn-ea"/>
                        <a:ea typeface="+mn-ea"/>
                      </a:endParaRPr>
                    </a:p>
                  </a:txBody>
                  <a:tcPr marL="4763" marR="4763" marT="4763" marB="0" anchor="ctr"/>
                </a:tc>
                <a:tc>
                  <a:txBody>
                    <a:bodyPr/>
                    <a:lstStyle/>
                    <a:p>
                      <a:pPr algn="ctr" fontAlgn="ctr"/>
                      <a:r>
                        <a:rPr lang="en-US" altLang="zh-CN" sz="1600" b="1" u="none" strike="noStrike" dirty="0">
                          <a:solidFill>
                            <a:srgbClr val="FF0000"/>
                          </a:solidFill>
                          <a:effectLst/>
                          <a:latin typeface="+mn-ea"/>
                          <a:ea typeface="+mn-ea"/>
                        </a:rPr>
                        <a:t>20000</a:t>
                      </a:r>
                      <a:endParaRPr lang="en-US" altLang="zh-CN" sz="1600" b="1" i="0" u="none" strike="noStrike" dirty="0">
                        <a:solidFill>
                          <a:srgbClr val="FF0000"/>
                        </a:solidFill>
                        <a:effectLst/>
                        <a:latin typeface="+mn-ea"/>
                        <a:ea typeface="+mn-ea"/>
                      </a:endParaRPr>
                    </a:p>
                  </a:txBody>
                  <a:tcPr marL="4763" marR="4763" marT="4763" marB="0" anchor="ctr"/>
                </a:tc>
              </a:tr>
              <a:tr h="569119">
                <a:tc>
                  <a:txBody>
                    <a:bodyPr/>
                    <a:lstStyle/>
                    <a:p>
                      <a:pPr algn="ctr" fontAlgn="ctr"/>
                      <a:r>
                        <a:rPr lang="zh-CN" altLang="en-US" sz="1600" u="none" strike="noStrike">
                          <a:effectLst/>
                          <a:latin typeface="+mn-ea"/>
                          <a:ea typeface="+mn-ea"/>
                        </a:rPr>
                        <a:t> </a:t>
                      </a:r>
                      <a:r>
                        <a:rPr lang="en-US" altLang="zh-CN" sz="1600" u="none" strike="noStrike">
                          <a:effectLst/>
                          <a:latin typeface="+mn-ea"/>
                          <a:ea typeface="+mn-ea"/>
                        </a:rPr>
                        <a:t>America</a:t>
                      </a:r>
                      <a:endParaRPr lang="en-US" altLang="zh-CN" sz="1600" b="0" i="0" u="none" strike="noStrike">
                        <a:solidFill>
                          <a:srgbClr val="000000"/>
                        </a:solidFill>
                        <a:effectLst/>
                        <a:latin typeface="+mn-ea"/>
                        <a:ea typeface="+mn-ea"/>
                      </a:endParaRPr>
                    </a:p>
                  </a:txBody>
                  <a:tcPr marL="4763" marR="4763" marT="4763" marB="0" anchor="ctr"/>
                </a:tc>
                <a:tc>
                  <a:txBody>
                    <a:bodyPr/>
                    <a:lstStyle/>
                    <a:p>
                      <a:pPr algn="ctr" fontAlgn="ctr"/>
                      <a:r>
                        <a:rPr lang="zh-CN" altLang="en-US" sz="1600" u="none" strike="noStrike">
                          <a:effectLst/>
                          <a:latin typeface="+mn-ea"/>
                          <a:ea typeface="+mn-ea"/>
                        </a:rPr>
                        <a:t>　</a:t>
                      </a:r>
                      <a:endParaRPr lang="zh-CN" altLang="en-US" sz="16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600" u="none" strike="noStrike">
                          <a:effectLst/>
                          <a:latin typeface="+mn-ea"/>
                          <a:ea typeface="+mn-ea"/>
                        </a:rPr>
                        <a:t>1300</a:t>
                      </a:r>
                      <a:endParaRPr lang="en-US" altLang="zh-CN" sz="16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600" u="none" strike="noStrike">
                          <a:effectLst/>
                          <a:latin typeface="+mn-ea"/>
                          <a:ea typeface="+mn-ea"/>
                        </a:rPr>
                        <a:t>7831</a:t>
                      </a:r>
                      <a:endParaRPr lang="en-US" altLang="zh-CN" sz="16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600" b="1" u="none" strike="noStrike">
                          <a:solidFill>
                            <a:srgbClr val="FF0000"/>
                          </a:solidFill>
                          <a:effectLst/>
                          <a:latin typeface="+mn-ea"/>
                          <a:ea typeface="+mn-ea"/>
                        </a:rPr>
                        <a:t>10000</a:t>
                      </a:r>
                      <a:endParaRPr lang="en-US" altLang="zh-CN" sz="1600" b="1" i="0" u="none" strike="noStrike">
                        <a:solidFill>
                          <a:srgbClr val="FF0000"/>
                        </a:solidFill>
                        <a:effectLst/>
                        <a:latin typeface="+mn-ea"/>
                        <a:ea typeface="+mn-ea"/>
                      </a:endParaRPr>
                    </a:p>
                  </a:txBody>
                  <a:tcPr marL="4763" marR="4763" marT="4763" marB="0" anchor="ctr"/>
                </a:tc>
                <a:tc>
                  <a:txBody>
                    <a:bodyPr/>
                    <a:lstStyle/>
                    <a:p>
                      <a:pPr algn="ctr" fontAlgn="ctr"/>
                      <a:r>
                        <a:rPr lang="en-US" altLang="zh-CN" sz="1600" b="1" u="none" strike="noStrike" dirty="0">
                          <a:solidFill>
                            <a:srgbClr val="FF0000"/>
                          </a:solidFill>
                          <a:effectLst/>
                          <a:latin typeface="+mn-ea"/>
                          <a:ea typeface="+mn-ea"/>
                        </a:rPr>
                        <a:t>15000</a:t>
                      </a:r>
                      <a:endParaRPr lang="en-US" altLang="zh-CN" sz="1600" b="1" i="0" u="none" strike="noStrike" dirty="0">
                        <a:solidFill>
                          <a:srgbClr val="FF0000"/>
                        </a:solidFill>
                        <a:effectLst/>
                        <a:latin typeface="+mn-ea"/>
                        <a:ea typeface="+mn-ea"/>
                      </a:endParaRPr>
                    </a:p>
                  </a:txBody>
                  <a:tcPr marL="4763" marR="4763" marT="4763" marB="0" anchor="ctr"/>
                </a:tc>
              </a:tr>
              <a:tr h="569119">
                <a:tc>
                  <a:txBody>
                    <a:bodyPr/>
                    <a:lstStyle/>
                    <a:p>
                      <a:pPr algn="ctr" fontAlgn="ctr"/>
                      <a:r>
                        <a:rPr lang="zh-CN" altLang="en-US" sz="1600" u="none" strike="noStrike">
                          <a:effectLst/>
                          <a:latin typeface="+mn-ea"/>
                          <a:ea typeface="+mn-ea"/>
                        </a:rPr>
                        <a:t> </a:t>
                      </a:r>
                      <a:r>
                        <a:rPr lang="en-US" altLang="zh-CN" sz="1600" u="none" strike="noStrike">
                          <a:effectLst/>
                          <a:latin typeface="+mn-ea"/>
                          <a:ea typeface="+mn-ea"/>
                        </a:rPr>
                        <a:t>Others</a:t>
                      </a:r>
                      <a:endParaRPr lang="en-US" altLang="zh-CN" sz="16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600" u="none" strike="noStrike">
                          <a:effectLst/>
                          <a:latin typeface="+mn-ea"/>
                          <a:ea typeface="+mn-ea"/>
                        </a:rPr>
                        <a:t>2150</a:t>
                      </a:r>
                      <a:endParaRPr lang="en-US" altLang="zh-CN" sz="16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600" u="none" strike="noStrike">
                          <a:effectLst/>
                          <a:latin typeface="+mn-ea"/>
                          <a:ea typeface="+mn-ea"/>
                        </a:rPr>
                        <a:t>2150</a:t>
                      </a:r>
                      <a:endParaRPr lang="en-US" altLang="zh-CN" sz="16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600" u="none" strike="noStrike">
                          <a:effectLst/>
                          <a:latin typeface="+mn-ea"/>
                          <a:ea typeface="+mn-ea"/>
                        </a:rPr>
                        <a:t>2500</a:t>
                      </a:r>
                      <a:endParaRPr lang="en-US" altLang="zh-CN" sz="16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600" b="1" u="none" strike="noStrike">
                          <a:solidFill>
                            <a:srgbClr val="FF0000"/>
                          </a:solidFill>
                          <a:effectLst/>
                          <a:latin typeface="+mn-ea"/>
                          <a:ea typeface="+mn-ea"/>
                        </a:rPr>
                        <a:t>3000</a:t>
                      </a:r>
                      <a:endParaRPr lang="en-US" altLang="zh-CN" sz="1600" b="1" i="0" u="none" strike="noStrike">
                        <a:solidFill>
                          <a:srgbClr val="FF0000"/>
                        </a:solidFill>
                        <a:effectLst/>
                        <a:latin typeface="+mn-ea"/>
                        <a:ea typeface="+mn-ea"/>
                      </a:endParaRPr>
                    </a:p>
                  </a:txBody>
                  <a:tcPr marL="4763" marR="4763" marT="4763" marB="0" anchor="ctr"/>
                </a:tc>
                <a:tc>
                  <a:txBody>
                    <a:bodyPr/>
                    <a:lstStyle/>
                    <a:p>
                      <a:pPr algn="ctr" fontAlgn="ctr"/>
                      <a:r>
                        <a:rPr lang="en-US" altLang="zh-CN" sz="1600" b="1" u="none" strike="noStrike" dirty="0">
                          <a:solidFill>
                            <a:srgbClr val="FF0000"/>
                          </a:solidFill>
                          <a:effectLst/>
                          <a:latin typeface="+mn-ea"/>
                          <a:ea typeface="+mn-ea"/>
                        </a:rPr>
                        <a:t>3000</a:t>
                      </a:r>
                      <a:endParaRPr lang="en-US" altLang="zh-CN" sz="1600" b="1" i="0" u="none" strike="noStrike" dirty="0">
                        <a:solidFill>
                          <a:srgbClr val="FF0000"/>
                        </a:solidFill>
                        <a:effectLst/>
                        <a:latin typeface="+mn-ea"/>
                        <a:ea typeface="+mn-ea"/>
                      </a:endParaRPr>
                    </a:p>
                  </a:txBody>
                  <a:tcPr marL="4763" marR="4763" marT="4763" marB="0" anchor="ctr"/>
                </a:tc>
              </a:tr>
              <a:tr h="569119">
                <a:tc>
                  <a:txBody>
                    <a:bodyPr/>
                    <a:lstStyle/>
                    <a:p>
                      <a:pPr algn="ctr" fontAlgn="ctr"/>
                      <a:r>
                        <a:rPr lang="zh-CN" altLang="en-US" sz="1600" u="none" strike="noStrike">
                          <a:effectLst/>
                          <a:latin typeface="+mn-ea"/>
                          <a:ea typeface="+mn-ea"/>
                        </a:rPr>
                        <a:t> </a:t>
                      </a:r>
                      <a:r>
                        <a:rPr lang="en-US" altLang="zh-CN" sz="1600" u="none" strike="noStrike">
                          <a:effectLst/>
                          <a:latin typeface="+mn-ea"/>
                          <a:ea typeface="+mn-ea"/>
                        </a:rPr>
                        <a:t>Total</a:t>
                      </a:r>
                      <a:r>
                        <a:rPr lang="zh-CN" altLang="en-US" sz="1600" u="none" strike="noStrike">
                          <a:effectLst/>
                          <a:latin typeface="+mn-ea"/>
                          <a:ea typeface="+mn-ea"/>
                        </a:rPr>
                        <a:t> </a:t>
                      </a:r>
                      <a:endParaRPr lang="zh-CN" altLang="en-US" sz="16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600" u="none" strike="noStrike">
                          <a:effectLst/>
                          <a:latin typeface="+mn-ea"/>
                          <a:ea typeface="+mn-ea"/>
                        </a:rPr>
                        <a:t>306851</a:t>
                      </a:r>
                      <a:endParaRPr lang="en-US" altLang="zh-CN" sz="16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600" u="none" strike="noStrike">
                          <a:effectLst/>
                          <a:latin typeface="+mn-ea"/>
                          <a:ea typeface="+mn-ea"/>
                        </a:rPr>
                        <a:t>386801</a:t>
                      </a:r>
                      <a:endParaRPr lang="en-US" altLang="zh-CN" sz="16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600" u="none" strike="noStrike">
                          <a:effectLst/>
                          <a:latin typeface="+mn-ea"/>
                          <a:ea typeface="+mn-ea"/>
                        </a:rPr>
                        <a:t>402172</a:t>
                      </a:r>
                      <a:endParaRPr lang="en-US" altLang="zh-CN" sz="16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600" b="1" u="none" strike="noStrike">
                          <a:solidFill>
                            <a:srgbClr val="FF0000"/>
                          </a:solidFill>
                          <a:effectLst/>
                          <a:latin typeface="+mn-ea"/>
                          <a:ea typeface="+mn-ea"/>
                        </a:rPr>
                        <a:t>424600</a:t>
                      </a:r>
                      <a:endParaRPr lang="en-US" altLang="zh-CN" sz="1600" b="1" i="0" u="none" strike="noStrike">
                        <a:solidFill>
                          <a:srgbClr val="FF0000"/>
                        </a:solidFill>
                        <a:effectLst/>
                        <a:latin typeface="+mn-ea"/>
                        <a:ea typeface="+mn-ea"/>
                      </a:endParaRPr>
                    </a:p>
                  </a:txBody>
                  <a:tcPr marL="4763" marR="4763" marT="4763" marB="0" anchor="ctr"/>
                </a:tc>
                <a:tc>
                  <a:txBody>
                    <a:bodyPr/>
                    <a:lstStyle/>
                    <a:p>
                      <a:pPr algn="ctr" fontAlgn="ctr"/>
                      <a:r>
                        <a:rPr lang="en-US" altLang="zh-CN" sz="1600" b="1" u="none" strike="noStrike" dirty="0">
                          <a:solidFill>
                            <a:srgbClr val="FF0000"/>
                          </a:solidFill>
                          <a:effectLst/>
                          <a:latin typeface="+mn-ea"/>
                          <a:ea typeface="+mn-ea"/>
                        </a:rPr>
                        <a:t>447435</a:t>
                      </a:r>
                      <a:endParaRPr lang="en-US" altLang="zh-CN" sz="1600" b="1" i="0" u="none" strike="noStrike" dirty="0">
                        <a:solidFill>
                          <a:srgbClr val="FF0000"/>
                        </a:solidFill>
                        <a:effectLst/>
                        <a:latin typeface="+mn-ea"/>
                        <a:ea typeface="+mn-ea"/>
                      </a:endParaRPr>
                    </a:p>
                  </a:txBody>
                  <a:tcPr marL="4763" marR="4763" marT="4763" marB="0" anchor="ct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635" y="4114800"/>
            <a:ext cx="12192635" cy="2399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Wingdings" panose="05000000000000000000" pitchFamily="2" charset="2"/>
              <a:buChar char="l"/>
            </a:pPr>
            <a:r>
              <a:rPr lang="en-US" altLang="zh-CN" sz="2000" dirty="0" smtClean="0">
                <a:latin typeface="Cambria" panose="02040503050406030204" charset="0"/>
                <a:cs typeface="Cambria" panose="02040503050406030204" charset="0"/>
                <a:sym typeface="+mn-ea"/>
              </a:rPr>
              <a:t>The Silmet plant of NEO Materials in Estonia remains in stable operation and is considering expansion.</a:t>
            </a:r>
            <a:endParaRPr lang="en-US" altLang="zh-CN" sz="2000" dirty="0" smtClean="0">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r>
              <a:rPr lang="en-US" altLang="zh-CN" sz="2000" dirty="0" smtClean="0">
                <a:latin typeface="Cambria" panose="02040503050406030204" charset="0"/>
                <a:cs typeface="Cambria" panose="02040503050406030204" charset="0"/>
              </a:rPr>
              <a:t>The solvent extraction process of the US Energy Fuels is under improvement and debugging.</a:t>
            </a:r>
            <a:endParaRPr lang="en-US" altLang="zh-CN" sz="2000" dirty="0" smtClean="0">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r>
              <a:rPr lang="en-US" altLang="zh-CN" sz="2000" dirty="0" smtClean="0">
                <a:latin typeface="Cambria" panose="02040503050406030204" charset="0"/>
                <a:cs typeface="Cambria" panose="02040503050406030204" charset="0"/>
              </a:rPr>
              <a:t>Countries such as India and Vietnam are also actively seeking to expand their rare earth production.</a:t>
            </a:r>
            <a:endParaRPr lang="en-US" altLang="zh-CN" sz="2000" dirty="0" smtClean="0">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r>
              <a:rPr lang="en-US" altLang="zh-CN" sz="2000" dirty="0" smtClean="0">
                <a:latin typeface="Cambria" panose="02040503050406030204" charset="0"/>
                <a:cs typeface="Cambria" panose="02040503050406030204" charset="0"/>
              </a:rPr>
              <a:t>The production of rare earth smelting and separation products would show an upward trend in the next two years. In 2025, the global production of rare earth oxides is expected to be approximately 425,000t. </a:t>
            </a:r>
            <a:endParaRPr lang="en-US" altLang="zh-CN" sz="2000" dirty="0" smtClean="0">
              <a:latin typeface="Cambria" panose="02040503050406030204" charset="0"/>
              <a:cs typeface="Cambria" panose="02040503050406030204" charset="0"/>
            </a:endParaRPr>
          </a:p>
        </p:txBody>
      </p:sp>
      <p:sp>
        <p:nvSpPr>
          <p:cNvPr id="3" name="矩形 2"/>
          <p:cNvSpPr>
            <a:spLocks noChangeArrowheads="1"/>
          </p:cNvSpPr>
          <p:nvPr/>
        </p:nvSpPr>
        <p:spPr bwMode="auto">
          <a:xfrm>
            <a:off x="3393846" y="3574777"/>
            <a:ext cx="54032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en-US" altLang="zh-CN" dirty="0" smtClean="0"/>
              <a:t>Global Rare Earth Smelting and Separation Capacity</a:t>
            </a:r>
            <a:endParaRPr lang="en-US" altLang="zh-CN" dirty="0" smtClean="0"/>
          </a:p>
        </p:txBody>
      </p:sp>
      <p:graphicFrame>
        <p:nvGraphicFramePr>
          <p:cNvPr id="4" name="表格 3"/>
          <p:cNvGraphicFramePr>
            <a:graphicFrameLocks noGrp="1"/>
          </p:cNvGraphicFramePr>
          <p:nvPr/>
        </p:nvGraphicFramePr>
        <p:xfrm>
          <a:off x="2984182" y="160063"/>
          <a:ext cx="6224589" cy="3414714"/>
        </p:xfrm>
        <a:graphic>
          <a:graphicData uri="http://schemas.openxmlformats.org/drawingml/2006/table">
            <a:tbl>
              <a:tblPr>
                <a:tableStyleId>{5C22544A-7EE6-4342-B048-85BDC9FD1C3A}</a:tableStyleId>
              </a:tblPr>
              <a:tblGrid>
                <a:gridCol w="1040833"/>
                <a:gridCol w="1020424"/>
                <a:gridCol w="1040833"/>
                <a:gridCol w="1040833"/>
                <a:gridCol w="1040833"/>
                <a:gridCol w="1040833"/>
              </a:tblGrid>
              <a:tr h="569119">
                <a:tc>
                  <a:txBody>
                    <a:bodyPr/>
                    <a:lstStyle/>
                    <a:p>
                      <a:pPr algn="ctr" fontAlgn="ctr"/>
                      <a:r>
                        <a:rPr lang="zh-CN" altLang="en-US" sz="1600" u="none" strike="noStrike" dirty="0">
                          <a:effectLst/>
                          <a:latin typeface="+mn-ea"/>
                          <a:ea typeface="+mn-ea"/>
                        </a:rPr>
                        <a:t>　</a:t>
                      </a:r>
                      <a:endParaRPr lang="zh-CN" altLang="en-US" sz="1600" b="0" i="0" u="none" strike="noStrike" dirty="0">
                        <a:solidFill>
                          <a:srgbClr val="000000"/>
                        </a:solidFill>
                        <a:effectLst/>
                        <a:latin typeface="+mn-ea"/>
                        <a:ea typeface="+mn-ea"/>
                      </a:endParaRPr>
                    </a:p>
                  </a:txBody>
                  <a:tcPr marL="4763" marR="4763" marT="4763" marB="0" anchor="ctr"/>
                </a:tc>
                <a:tc>
                  <a:txBody>
                    <a:bodyPr/>
                    <a:lstStyle/>
                    <a:p>
                      <a:pPr algn="ctr" fontAlgn="ctr"/>
                      <a:r>
                        <a:rPr lang="en-US" altLang="zh-CN" sz="1600" u="none" strike="noStrike">
                          <a:effectLst/>
                          <a:latin typeface="+mn-ea"/>
                          <a:ea typeface="+mn-ea"/>
                        </a:rPr>
                        <a:t>2022</a:t>
                      </a:r>
                      <a:endParaRPr lang="en-US" altLang="zh-CN" sz="16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600" u="none" strike="noStrike">
                          <a:effectLst/>
                          <a:latin typeface="+mn-ea"/>
                          <a:ea typeface="+mn-ea"/>
                        </a:rPr>
                        <a:t>2023</a:t>
                      </a:r>
                      <a:endParaRPr lang="en-US" altLang="zh-CN" sz="16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600" u="none" strike="noStrike">
                          <a:effectLst/>
                          <a:latin typeface="+mn-ea"/>
                          <a:ea typeface="+mn-ea"/>
                        </a:rPr>
                        <a:t>2024</a:t>
                      </a:r>
                      <a:endParaRPr lang="en-US" altLang="zh-CN" sz="1600" b="0" i="0" u="none" strike="noStrike">
                        <a:solidFill>
                          <a:srgbClr val="000000"/>
                        </a:solidFill>
                        <a:effectLst/>
                        <a:latin typeface="+mn-ea"/>
                        <a:ea typeface="+mn-ea"/>
                      </a:endParaRPr>
                    </a:p>
                  </a:txBody>
                  <a:tcPr marL="4763" marR="4763" marT="4763" marB="0" anchor="ctr"/>
                </a:tc>
                <a:tc>
                  <a:txBody>
                    <a:bodyPr/>
                    <a:lstStyle/>
                    <a:p>
                      <a:pPr algn="ctr" fontAlgn="ctr"/>
                      <a:r>
                        <a:rPr lang="en-US" sz="1600" b="1" u="none" strike="noStrike" dirty="0">
                          <a:solidFill>
                            <a:srgbClr val="FF0000"/>
                          </a:solidFill>
                          <a:effectLst/>
                          <a:latin typeface="+mn-ea"/>
                          <a:ea typeface="+mn-ea"/>
                        </a:rPr>
                        <a:t>2025e</a:t>
                      </a:r>
                      <a:endParaRPr lang="en-US" sz="1600" b="1" i="0" u="none" strike="noStrike" dirty="0">
                        <a:solidFill>
                          <a:srgbClr val="FF0000"/>
                        </a:solidFill>
                        <a:effectLst/>
                        <a:latin typeface="+mn-ea"/>
                        <a:ea typeface="+mn-ea"/>
                      </a:endParaRPr>
                    </a:p>
                  </a:txBody>
                  <a:tcPr marL="4763" marR="4763" marT="4763" marB="0" anchor="ctr"/>
                </a:tc>
                <a:tc>
                  <a:txBody>
                    <a:bodyPr/>
                    <a:lstStyle/>
                    <a:p>
                      <a:pPr algn="ctr" fontAlgn="ctr"/>
                      <a:r>
                        <a:rPr lang="en-US" sz="1600" b="1" u="none" strike="noStrike">
                          <a:solidFill>
                            <a:srgbClr val="FF0000"/>
                          </a:solidFill>
                          <a:effectLst/>
                          <a:latin typeface="+mn-ea"/>
                          <a:ea typeface="+mn-ea"/>
                        </a:rPr>
                        <a:t>2026e</a:t>
                      </a:r>
                      <a:endParaRPr lang="en-US" sz="1600" b="1" i="0" u="none" strike="noStrike">
                        <a:solidFill>
                          <a:srgbClr val="FF0000"/>
                        </a:solidFill>
                        <a:effectLst/>
                        <a:latin typeface="+mn-ea"/>
                        <a:ea typeface="+mn-ea"/>
                      </a:endParaRPr>
                    </a:p>
                  </a:txBody>
                  <a:tcPr marL="4763" marR="4763" marT="4763" marB="0" anchor="ctr"/>
                </a:tc>
              </a:tr>
              <a:tr h="569119">
                <a:tc>
                  <a:txBody>
                    <a:bodyPr/>
                    <a:lstStyle/>
                    <a:p>
                      <a:pPr algn="ctr" fontAlgn="ctr"/>
                      <a:r>
                        <a:rPr lang="zh-CN" altLang="en-US" sz="1600" u="none" strike="noStrike">
                          <a:effectLst/>
                          <a:latin typeface="+mn-ea"/>
                          <a:ea typeface="+mn-ea"/>
                        </a:rPr>
                        <a:t> </a:t>
                      </a:r>
                      <a:r>
                        <a:rPr lang="en-US" altLang="zh-CN" sz="1600" u="none" strike="noStrike">
                          <a:effectLst/>
                          <a:latin typeface="+mn-ea"/>
                          <a:ea typeface="+mn-ea"/>
                        </a:rPr>
                        <a:t>China</a:t>
                      </a:r>
                      <a:r>
                        <a:rPr lang="zh-CN" altLang="en-US" sz="1600" u="none" strike="noStrike">
                          <a:effectLst/>
                          <a:latin typeface="+mn-ea"/>
                          <a:ea typeface="+mn-ea"/>
                        </a:rPr>
                        <a:t> </a:t>
                      </a:r>
                      <a:endParaRPr lang="zh-CN" altLang="en-US" sz="16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600" u="none" strike="noStrike">
                          <a:effectLst/>
                          <a:latin typeface="+mn-ea"/>
                          <a:ea typeface="+mn-ea"/>
                        </a:rPr>
                        <a:t>288149</a:t>
                      </a:r>
                      <a:endParaRPr lang="en-US" altLang="zh-CN" sz="16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600" u="none" strike="noStrike">
                          <a:effectLst/>
                          <a:latin typeface="+mn-ea"/>
                          <a:ea typeface="+mn-ea"/>
                        </a:rPr>
                        <a:t>369391</a:t>
                      </a:r>
                      <a:endParaRPr lang="en-US" altLang="zh-CN" sz="16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600" u="none" strike="noStrike">
                          <a:effectLst/>
                          <a:latin typeface="+mn-ea"/>
                          <a:ea typeface="+mn-ea"/>
                        </a:rPr>
                        <a:t>380568</a:t>
                      </a:r>
                      <a:endParaRPr lang="en-US" altLang="zh-CN" sz="16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600" b="1" u="none" strike="noStrike" dirty="0">
                          <a:solidFill>
                            <a:srgbClr val="FF0000"/>
                          </a:solidFill>
                          <a:effectLst/>
                          <a:latin typeface="+mn-ea"/>
                          <a:ea typeface="+mn-ea"/>
                        </a:rPr>
                        <a:t>396100</a:t>
                      </a:r>
                      <a:endParaRPr lang="en-US" altLang="zh-CN" sz="1600" b="1" i="0" u="none" strike="noStrike" dirty="0">
                        <a:solidFill>
                          <a:srgbClr val="FF0000"/>
                        </a:solidFill>
                        <a:effectLst/>
                        <a:latin typeface="+mn-ea"/>
                        <a:ea typeface="+mn-ea"/>
                      </a:endParaRPr>
                    </a:p>
                  </a:txBody>
                  <a:tcPr marL="4763" marR="4763" marT="4763" marB="0" anchor="ctr"/>
                </a:tc>
                <a:tc>
                  <a:txBody>
                    <a:bodyPr/>
                    <a:lstStyle/>
                    <a:p>
                      <a:pPr algn="ctr" fontAlgn="ctr"/>
                      <a:r>
                        <a:rPr lang="en-US" altLang="zh-CN" sz="1600" b="1" u="none" strike="noStrike" dirty="0">
                          <a:solidFill>
                            <a:srgbClr val="FF0000"/>
                          </a:solidFill>
                          <a:effectLst/>
                          <a:latin typeface="+mn-ea"/>
                          <a:ea typeface="+mn-ea"/>
                        </a:rPr>
                        <a:t>409435</a:t>
                      </a:r>
                      <a:endParaRPr lang="en-US" altLang="zh-CN" sz="1600" b="1" i="0" u="none" strike="noStrike" dirty="0">
                        <a:solidFill>
                          <a:srgbClr val="FF0000"/>
                        </a:solidFill>
                        <a:effectLst/>
                        <a:latin typeface="+mn-ea"/>
                        <a:ea typeface="+mn-ea"/>
                      </a:endParaRPr>
                    </a:p>
                  </a:txBody>
                  <a:tcPr marL="4763" marR="4763" marT="4763" marB="0" anchor="ctr"/>
                </a:tc>
              </a:tr>
              <a:tr h="569119">
                <a:tc>
                  <a:txBody>
                    <a:bodyPr/>
                    <a:lstStyle/>
                    <a:p>
                      <a:pPr algn="ctr" fontAlgn="ctr"/>
                      <a:r>
                        <a:rPr lang="zh-CN" altLang="en-US" sz="1600" u="none" strike="noStrike">
                          <a:effectLst/>
                          <a:latin typeface="+mn-ea"/>
                          <a:ea typeface="+mn-ea"/>
                        </a:rPr>
                        <a:t> </a:t>
                      </a:r>
                      <a:r>
                        <a:rPr lang="en-US" altLang="zh-CN" sz="1600" u="none" strike="noStrike">
                          <a:effectLst/>
                          <a:latin typeface="+mn-ea"/>
                          <a:ea typeface="+mn-ea"/>
                        </a:rPr>
                        <a:t>Malaysia</a:t>
                      </a:r>
                      <a:r>
                        <a:rPr lang="zh-CN" altLang="en-US" sz="1600" u="none" strike="noStrike">
                          <a:effectLst/>
                          <a:latin typeface="+mn-ea"/>
                          <a:ea typeface="+mn-ea"/>
                        </a:rPr>
                        <a:t> </a:t>
                      </a:r>
                      <a:endParaRPr lang="zh-CN" altLang="en-US" sz="16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600" u="none" strike="noStrike">
                          <a:effectLst/>
                          <a:latin typeface="+mn-ea"/>
                          <a:ea typeface="+mn-ea"/>
                        </a:rPr>
                        <a:t>16551</a:t>
                      </a:r>
                      <a:endParaRPr lang="en-US" altLang="zh-CN" sz="16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600" u="none" strike="noStrike">
                          <a:effectLst/>
                          <a:latin typeface="+mn-ea"/>
                          <a:ea typeface="+mn-ea"/>
                        </a:rPr>
                        <a:t>13960</a:t>
                      </a:r>
                      <a:endParaRPr lang="en-US" altLang="zh-CN" sz="16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600" u="none" strike="noStrike">
                          <a:effectLst/>
                          <a:latin typeface="+mn-ea"/>
                          <a:ea typeface="+mn-ea"/>
                        </a:rPr>
                        <a:t>11273</a:t>
                      </a:r>
                      <a:endParaRPr lang="en-US" altLang="zh-CN" sz="16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600" b="1" u="none" strike="noStrike">
                          <a:solidFill>
                            <a:srgbClr val="FF0000"/>
                          </a:solidFill>
                          <a:effectLst/>
                          <a:latin typeface="+mn-ea"/>
                          <a:ea typeface="+mn-ea"/>
                        </a:rPr>
                        <a:t>15500</a:t>
                      </a:r>
                      <a:endParaRPr lang="en-US" altLang="zh-CN" sz="1600" b="1" i="0" u="none" strike="noStrike">
                        <a:solidFill>
                          <a:srgbClr val="FF0000"/>
                        </a:solidFill>
                        <a:effectLst/>
                        <a:latin typeface="+mn-ea"/>
                        <a:ea typeface="+mn-ea"/>
                      </a:endParaRPr>
                    </a:p>
                  </a:txBody>
                  <a:tcPr marL="4763" marR="4763" marT="4763" marB="0" anchor="ctr"/>
                </a:tc>
                <a:tc>
                  <a:txBody>
                    <a:bodyPr/>
                    <a:lstStyle/>
                    <a:p>
                      <a:pPr algn="ctr" fontAlgn="ctr"/>
                      <a:r>
                        <a:rPr lang="en-US" altLang="zh-CN" sz="1600" b="1" u="none" strike="noStrike" dirty="0">
                          <a:solidFill>
                            <a:srgbClr val="FF0000"/>
                          </a:solidFill>
                          <a:effectLst/>
                          <a:latin typeface="+mn-ea"/>
                          <a:ea typeface="+mn-ea"/>
                        </a:rPr>
                        <a:t>20000</a:t>
                      </a:r>
                      <a:endParaRPr lang="en-US" altLang="zh-CN" sz="1600" b="1" i="0" u="none" strike="noStrike" dirty="0">
                        <a:solidFill>
                          <a:srgbClr val="FF0000"/>
                        </a:solidFill>
                        <a:effectLst/>
                        <a:latin typeface="+mn-ea"/>
                        <a:ea typeface="+mn-ea"/>
                      </a:endParaRPr>
                    </a:p>
                  </a:txBody>
                  <a:tcPr marL="4763" marR="4763" marT="4763" marB="0" anchor="ctr"/>
                </a:tc>
              </a:tr>
              <a:tr h="569119">
                <a:tc>
                  <a:txBody>
                    <a:bodyPr/>
                    <a:lstStyle/>
                    <a:p>
                      <a:pPr algn="ctr" fontAlgn="ctr"/>
                      <a:r>
                        <a:rPr lang="zh-CN" altLang="en-US" sz="1600" u="none" strike="noStrike">
                          <a:effectLst/>
                          <a:latin typeface="+mn-ea"/>
                          <a:ea typeface="+mn-ea"/>
                        </a:rPr>
                        <a:t> </a:t>
                      </a:r>
                      <a:r>
                        <a:rPr lang="en-US" altLang="zh-CN" sz="1600" u="none" strike="noStrike">
                          <a:effectLst/>
                          <a:latin typeface="+mn-ea"/>
                          <a:ea typeface="+mn-ea"/>
                        </a:rPr>
                        <a:t>America</a:t>
                      </a:r>
                      <a:endParaRPr lang="en-US" altLang="zh-CN" sz="1600" b="0" i="0" u="none" strike="noStrike">
                        <a:solidFill>
                          <a:srgbClr val="000000"/>
                        </a:solidFill>
                        <a:effectLst/>
                        <a:latin typeface="+mn-ea"/>
                        <a:ea typeface="+mn-ea"/>
                      </a:endParaRPr>
                    </a:p>
                  </a:txBody>
                  <a:tcPr marL="4763" marR="4763" marT="4763" marB="0" anchor="ctr"/>
                </a:tc>
                <a:tc>
                  <a:txBody>
                    <a:bodyPr/>
                    <a:lstStyle/>
                    <a:p>
                      <a:pPr algn="ctr" fontAlgn="ctr"/>
                      <a:r>
                        <a:rPr lang="zh-CN" altLang="en-US" sz="1600" u="none" strike="noStrike">
                          <a:effectLst/>
                          <a:latin typeface="+mn-ea"/>
                          <a:ea typeface="+mn-ea"/>
                        </a:rPr>
                        <a:t>　</a:t>
                      </a:r>
                      <a:endParaRPr lang="zh-CN" altLang="en-US" sz="16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600" u="none" strike="noStrike">
                          <a:effectLst/>
                          <a:latin typeface="+mn-ea"/>
                          <a:ea typeface="+mn-ea"/>
                        </a:rPr>
                        <a:t>1300</a:t>
                      </a:r>
                      <a:endParaRPr lang="en-US" altLang="zh-CN" sz="16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600" u="none" strike="noStrike">
                          <a:effectLst/>
                          <a:latin typeface="+mn-ea"/>
                          <a:ea typeface="+mn-ea"/>
                        </a:rPr>
                        <a:t>7831</a:t>
                      </a:r>
                      <a:endParaRPr lang="en-US" altLang="zh-CN" sz="16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600" b="1" u="none" strike="noStrike">
                          <a:solidFill>
                            <a:srgbClr val="FF0000"/>
                          </a:solidFill>
                          <a:effectLst/>
                          <a:latin typeface="+mn-ea"/>
                          <a:ea typeface="+mn-ea"/>
                        </a:rPr>
                        <a:t>10000</a:t>
                      </a:r>
                      <a:endParaRPr lang="en-US" altLang="zh-CN" sz="1600" b="1" i="0" u="none" strike="noStrike">
                        <a:solidFill>
                          <a:srgbClr val="FF0000"/>
                        </a:solidFill>
                        <a:effectLst/>
                        <a:latin typeface="+mn-ea"/>
                        <a:ea typeface="+mn-ea"/>
                      </a:endParaRPr>
                    </a:p>
                  </a:txBody>
                  <a:tcPr marL="4763" marR="4763" marT="4763" marB="0" anchor="ctr"/>
                </a:tc>
                <a:tc>
                  <a:txBody>
                    <a:bodyPr/>
                    <a:lstStyle/>
                    <a:p>
                      <a:pPr algn="ctr" fontAlgn="ctr"/>
                      <a:r>
                        <a:rPr lang="en-US" altLang="zh-CN" sz="1600" b="1" u="none" strike="noStrike" dirty="0">
                          <a:solidFill>
                            <a:srgbClr val="FF0000"/>
                          </a:solidFill>
                          <a:effectLst/>
                          <a:latin typeface="+mn-ea"/>
                          <a:ea typeface="+mn-ea"/>
                        </a:rPr>
                        <a:t>15000</a:t>
                      </a:r>
                      <a:endParaRPr lang="en-US" altLang="zh-CN" sz="1600" b="1" i="0" u="none" strike="noStrike" dirty="0">
                        <a:solidFill>
                          <a:srgbClr val="FF0000"/>
                        </a:solidFill>
                        <a:effectLst/>
                        <a:latin typeface="+mn-ea"/>
                        <a:ea typeface="+mn-ea"/>
                      </a:endParaRPr>
                    </a:p>
                  </a:txBody>
                  <a:tcPr marL="4763" marR="4763" marT="4763" marB="0" anchor="ctr"/>
                </a:tc>
              </a:tr>
              <a:tr h="569119">
                <a:tc>
                  <a:txBody>
                    <a:bodyPr/>
                    <a:lstStyle/>
                    <a:p>
                      <a:pPr algn="ctr" fontAlgn="ctr"/>
                      <a:r>
                        <a:rPr lang="zh-CN" altLang="en-US" sz="1600" u="none" strike="noStrike">
                          <a:effectLst/>
                          <a:latin typeface="+mn-ea"/>
                          <a:ea typeface="+mn-ea"/>
                        </a:rPr>
                        <a:t> </a:t>
                      </a:r>
                      <a:r>
                        <a:rPr lang="en-US" altLang="zh-CN" sz="1600" u="none" strike="noStrike">
                          <a:effectLst/>
                          <a:latin typeface="+mn-ea"/>
                          <a:ea typeface="+mn-ea"/>
                        </a:rPr>
                        <a:t>Others</a:t>
                      </a:r>
                      <a:endParaRPr lang="en-US" altLang="zh-CN" sz="16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600" u="none" strike="noStrike">
                          <a:effectLst/>
                          <a:latin typeface="+mn-ea"/>
                          <a:ea typeface="+mn-ea"/>
                        </a:rPr>
                        <a:t>2150</a:t>
                      </a:r>
                      <a:endParaRPr lang="en-US" altLang="zh-CN" sz="16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600" u="none" strike="noStrike">
                          <a:effectLst/>
                          <a:latin typeface="+mn-ea"/>
                          <a:ea typeface="+mn-ea"/>
                        </a:rPr>
                        <a:t>2150</a:t>
                      </a:r>
                      <a:endParaRPr lang="en-US" altLang="zh-CN" sz="16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600" u="none" strike="noStrike">
                          <a:effectLst/>
                          <a:latin typeface="+mn-ea"/>
                          <a:ea typeface="+mn-ea"/>
                        </a:rPr>
                        <a:t>2500</a:t>
                      </a:r>
                      <a:endParaRPr lang="en-US" altLang="zh-CN" sz="16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600" b="1" u="none" strike="noStrike">
                          <a:solidFill>
                            <a:srgbClr val="FF0000"/>
                          </a:solidFill>
                          <a:effectLst/>
                          <a:latin typeface="+mn-ea"/>
                          <a:ea typeface="+mn-ea"/>
                        </a:rPr>
                        <a:t>3000</a:t>
                      </a:r>
                      <a:endParaRPr lang="en-US" altLang="zh-CN" sz="1600" b="1" i="0" u="none" strike="noStrike">
                        <a:solidFill>
                          <a:srgbClr val="FF0000"/>
                        </a:solidFill>
                        <a:effectLst/>
                        <a:latin typeface="+mn-ea"/>
                        <a:ea typeface="+mn-ea"/>
                      </a:endParaRPr>
                    </a:p>
                  </a:txBody>
                  <a:tcPr marL="4763" marR="4763" marT="4763" marB="0" anchor="ctr"/>
                </a:tc>
                <a:tc>
                  <a:txBody>
                    <a:bodyPr/>
                    <a:lstStyle/>
                    <a:p>
                      <a:pPr algn="ctr" fontAlgn="ctr"/>
                      <a:r>
                        <a:rPr lang="en-US" altLang="zh-CN" sz="1600" b="1" u="none" strike="noStrike" dirty="0">
                          <a:solidFill>
                            <a:srgbClr val="FF0000"/>
                          </a:solidFill>
                          <a:effectLst/>
                          <a:latin typeface="+mn-ea"/>
                          <a:ea typeface="+mn-ea"/>
                        </a:rPr>
                        <a:t>3000</a:t>
                      </a:r>
                      <a:endParaRPr lang="en-US" altLang="zh-CN" sz="1600" b="1" i="0" u="none" strike="noStrike" dirty="0">
                        <a:solidFill>
                          <a:srgbClr val="FF0000"/>
                        </a:solidFill>
                        <a:effectLst/>
                        <a:latin typeface="+mn-ea"/>
                        <a:ea typeface="+mn-ea"/>
                      </a:endParaRPr>
                    </a:p>
                  </a:txBody>
                  <a:tcPr marL="4763" marR="4763" marT="4763" marB="0" anchor="ctr"/>
                </a:tc>
              </a:tr>
              <a:tr h="569119">
                <a:tc>
                  <a:txBody>
                    <a:bodyPr/>
                    <a:lstStyle/>
                    <a:p>
                      <a:pPr algn="ctr" fontAlgn="ctr"/>
                      <a:r>
                        <a:rPr lang="zh-CN" altLang="en-US" sz="1600" u="none" strike="noStrike">
                          <a:effectLst/>
                          <a:latin typeface="+mn-ea"/>
                          <a:ea typeface="+mn-ea"/>
                        </a:rPr>
                        <a:t> </a:t>
                      </a:r>
                      <a:r>
                        <a:rPr lang="en-US" altLang="zh-CN" sz="1600" u="none" strike="noStrike">
                          <a:effectLst/>
                          <a:latin typeface="+mn-ea"/>
                          <a:ea typeface="+mn-ea"/>
                        </a:rPr>
                        <a:t>Total</a:t>
                      </a:r>
                      <a:r>
                        <a:rPr lang="zh-CN" altLang="en-US" sz="1600" u="none" strike="noStrike">
                          <a:effectLst/>
                          <a:latin typeface="+mn-ea"/>
                          <a:ea typeface="+mn-ea"/>
                        </a:rPr>
                        <a:t> </a:t>
                      </a:r>
                      <a:endParaRPr lang="zh-CN" altLang="en-US" sz="16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600" u="none" strike="noStrike">
                          <a:effectLst/>
                          <a:latin typeface="+mn-ea"/>
                          <a:ea typeface="+mn-ea"/>
                        </a:rPr>
                        <a:t>306851</a:t>
                      </a:r>
                      <a:endParaRPr lang="en-US" altLang="zh-CN" sz="16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600" u="none" strike="noStrike">
                          <a:effectLst/>
                          <a:latin typeface="+mn-ea"/>
                          <a:ea typeface="+mn-ea"/>
                        </a:rPr>
                        <a:t>386801</a:t>
                      </a:r>
                      <a:endParaRPr lang="en-US" altLang="zh-CN" sz="16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600" u="none" strike="noStrike">
                          <a:effectLst/>
                          <a:latin typeface="+mn-ea"/>
                          <a:ea typeface="+mn-ea"/>
                        </a:rPr>
                        <a:t>402172</a:t>
                      </a:r>
                      <a:endParaRPr lang="en-US" altLang="zh-CN" sz="1600" b="0" i="0" u="none" strike="noStrike">
                        <a:solidFill>
                          <a:srgbClr val="000000"/>
                        </a:solidFill>
                        <a:effectLst/>
                        <a:latin typeface="+mn-ea"/>
                        <a:ea typeface="+mn-ea"/>
                      </a:endParaRPr>
                    </a:p>
                  </a:txBody>
                  <a:tcPr marL="4763" marR="4763" marT="4763" marB="0" anchor="ctr"/>
                </a:tc>
                <a:tc>
                  <a:txBody>
                    <a:bodyPr/>
                    <a:lstStyle/>
                    <a:p>
                      <a:pPr algn="ctr" fontAlgn="ctr"/>
                      <a:r>
                        <a:rPr lang="en-US" altLang="zh-CN" sz="1600" b="1" u="none" strike="noStrike">
                          <a:solidFill>
                            <a:srgbClr val="FF0000"/>
                          </a:solidFill>
                          <a:effectLst/>
                          <a:latin typeface="+mn-ea"/>
                          <a:ea typeface="+mn-ea"/>
                        </a:rPr>
                        <a:t>424600</a:t>
                      </a:r>
                      <a:endParaRPr lang="en-US" altLang="zh-CN" sz="1600" b="1" i="0" u="none" strike="noStrike">
                        <a:solidFill>
                          <a:srgbClr val="FF0000"/>
                        </a:solidFill>
                        <a:effectLst/>
                        <a:latin typeface="+mn-ea"/>
                        <a:ea typeface="+mn-ea"/>
                      </a:endParaRPr>
                    </a:p>
                  </a:txBody>
                  <a:tcPr marL="4763" marR="4763" marT="4763" marB="0" anchor="ctr"/>
                </a:tc>
                <a:tc>
                  <a:txBody>
                    <a:bodyPr/>
                    <a:lstStyle/>
                    <a:p>
                      <a:pPr algn="ctr" fontAlgn="ctr"/>
                      <a:r>
                        <a:rPr lang="en-US" altLang="zh-CN" sz="1600" b="1" u="none" strike="noStrike" dirty="0">
                          <a:solidFill>
                            <a:srgbClr val="FF0000"/>
                          </a:solidFill>
                          <a:effectLst/>
                          <a:latin typeface="+mn-ea"/>
                          <a:ea typeface="+mn-ea"/>
                        </a:rPr>
                        <a:t>447435</a:t>
                      </a:r>
                      <a:endParaRPr lang="en-US" altLang="zh-CN" sz="1600" b="1" i="0" u="none" strike="noStrike" dirty="0">
                        <a:solidFill>
                          <a:srgbClr val="FF0000"/>
                        </a:solidFill>
                        <a:effectLst/>
                        <a:latin typeface="+mn-ea"/>
                        <a:ea typeface="+mn-ea"/>
                      </a:endParaRPr>
                    </a:p>
                  </a:txBody>
                  <a:tcPr marL="4763" marR="4763" marT="4763" marB="0" anchor="ct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2122650" y="3642360"/>
            <a:ext cx="810641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l" eaLnBrk="1" hangingPunct="1"/>
            <a:r>
              <a:rPr lang="en-US" altLang="zh-CN" sz="1600" b="1" dirty="0"/>
              <a:t>Global Rare Earth Secondary Resource Recycling Potential from 2025 to 2035</a:t>
            </a:r>
            <a:endParaRPr lang="en-US" altLang="zh-CN" sz="1600" b="1" dirty="0"/>
          </a:p>
        </p:txBody>
      </p:sp>
      <p:sp>
        <p:nvSpPr>
          <p:cNvPr id="3" name="矩形 1"/>
          <p:cNvSpPr>
            <a:spLocks noChangeArrowheads="1"/>
          </p:cNvSpPr>
          <p:nvPr/>
        </p:nvSpPr>
        <p:spPr bwMode="auto">
          <a:xfrm>
            <a:off x="2611382" y="4149724"/>
            <a:ext cx="7129462"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Wingdings" panose="05000000000000000000" pitchFamily="2" charset="2"/>
              <a:buChar char="l"/>
            </a:pPr>
            <a:r>
              <a:rPr lang="en-US" altLang="zh-CN" dirty="0">
                <a:latin typeface="Cambria" panose="02040503050406030204" charset="0"/>
                <a:cs typeface="Cambria" panose="02040503050406030204" charset="0"/>
              </a:rPr>
              <a:t>From 2025 to 2035, the annual global rare earth recycling potential would continue to increase.</a:t>
            </a:r>
            <a:endParaRPr lang="en-US" altLang="zh-CN" dirty="0">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r>
              <a:rPr lang="en-US" altLang="zh-CN" dirty="0">
                <a:latin typeface="Cambria" panose="02040503050406030204" charset="0"/>
                <a:cs typeface="Cambria" panose="02040503050406030204" charset="0"/>
              </a:rPr>
              <a:t>The cumulative recycling potential is 2 million tons, mainly distributed in permanent magnets and catalysts.</a:t>
            </a:r>
            <a:endParaRPr lang="en-US" altLang="zh-CN" dirty="0">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endParaRPr lang="en-US" altLang="zh-CN" dirty="0">
              <a:latin typeface="Cambria" panose="02040503050406030204" charset="0"/>
              <a:cs typeface="Cambria" panose="02040503050406030204" charset="0"/>
            </a:endParaRPr>
          </a:p>
        </p:txBody>
      </p:sp>
      <p:pic>
        <p:nvPicPr>
          <p:cNvPr id="4" name="图片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69413" y="544513"/>
            <a:ext cx="5613400"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1781567" y="2919095"/>
            <a:ext cx="8627745"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l" eaLnBrk="1" hangingPunct="1"/>
            <a:r>
              <a:rPr lang="en-US" altLang="zh-CN" sz="1600" b="1" dirty="0"/>
              <a:t>Recycling Potential of Chinese Rare Earth Secondary Resources from 2025 to 2035</a:t>
            </a:r>
            <a:endParaRPr lang="en-US" altLang="zh-CN" sz="1600" b="1" dirty="0"/>
          </a:p>
        </p:txBody>
      </p:sp>
      <p:sp>
        <p:nvSpPr>
          <p:cNvPr id="3" name="矩形 1"/>
          <p:cNvSpPr>
            <a:spLocks noChangeArrowheads="1"/>
          </p:cNvSpPr>
          <p:nvPr/>
        </p:nvSpPr>
        <p:spPr bwMode="auto">
          <a:xfrm>
            <a:off x="0" y="3256280"/>
            <a:ext cx="12192000" cy="299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Wingdings" panose="05000000000000000000" pitchFamily="2" charset="2"/>
              <a:buChar char="l"/>
            </a:pPr>
            <a:r>
              <a:rPr lang="en-US" altLang="zh-CN" dirty="0">
                <a:solidFill>
                  <a:schemeClr val="tx1"/>
                </a:solidFill>
                <a:latin typeface="Cambria" panose="02040503050406030204" charset="0"/>
                <a:cs typeface="Cambria" panose="02040503050406030204" charset="0"/>
              </a:rPr>
              <a:t>From 2025 to 2035, the cumulative recycling potential of Chinese rare earth secondary resources is 1 million tons.</a:t>
            </a:r>
            <a:endParaRPr lang="en-US" altLang="zh-CN" dirty="0">
              <a:solidFill>
                <a:schemeClr val="tx1"/>
              </a:solidFill>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r>
              <a:rPr lang="en-US" altLang="zh-CN" dirty="0">
                <a:solidFill>
                  <a:schemeClr val="tx1"/>
                </a:solidFill>
                <a:latin typeface="Cambria" panose="02040503050406030204" charset="0"/>
                <a:cs typeface="Cambria" panose="02040503050406030204" charset="0"/>
              </a:rPr>
              <a:t>By 2035, the recycling potential would exceed 100,000t. </a:t>
            </a:r>
            <a:endParaRPr lang="en-US" altLang="zh-CN" dirty="0">
              <a:solidFill>
                <a:schemeClr val="tx1"/>
              </a:solidFill>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r>
              <a:rPr lang="en-US" altLang="zh-CN" dirty="0">
                <a:solidFill>
                  <a:schemeClr val="tx1"/>
                </a:solidFill>
                <a:latin typeface="Cambria" panose="02040503050406030204" charset="0"/>
                <a:cs typeface="Cambria" panose="02040503050406030204" charset="0"/>
              </a:rPr>
              <a:t>The recycling potential is mainly distributed in permanent magnets, catalysts, and batteries. Cerium, neodymium, and lanthanum have the greatest recycling potential.</a:t>
            </a:r>
            <a:endParaRPr lang="en-US" altLang="zh-CN" dirty="0">
              <a:solidFill>
                <a:srgbClr val="FF0000"/>
              </a:solidFill>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r>
              <a:rPr lang="en-US" altLang="zh-CN" dirty="0">
                <a:solidFill>
                  <a:srgbClr val="FF0000"/>
                </a:solidFill>
                <a:latin typeface="Cambria" panose="02040503050406030204" charset="0"/>
                <a:cs typeface="Cambria" panose="02040503050406030204" charset="0"/>
              </a:rPr>
              <a:t>At the current stage, the actual rare earth recycling volume of major economies is negligible compared with the recycling potential.</a:t>
            </a:r>
            <a:endParaRPr lang="en-US" altLang="zh-CN" dirty="0">
              <a:solidFill>
                <a:srgbClr val="FF0000"/>
              </a:solidFill>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endParaRPr lang="en-US" altLang="zh-CN" dirty="0">
              <a:solidFill>
                <a:srgbClr val="FF0000"/>
              </a:solidFill>
              <a:latin typeface="Cambria" panose="02040503050406030204" charset="0"/>
              <a:cs typeface="Cambria" panose="02040503050406030204" charset="0"/>
            </a:endParaRPr>
          </a:p>
        </p:txBody>
      </p:sp>
      <p:pic>
        <p:nvPicPr>
          <p:cNvPr id="4"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33850" y="57150"/>
            <a:ext cx="4859337"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1781567" y="2919095"/>
            <a:ext cx="8627745"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l" eaLnBrk="1" hangingPunct="1"/>
            <a:r>
              <a:rPr lang="en-US" altLang="zh-CN" sz="1600" b="1" dirty="0"/>
              <a:t>Recycling Potential of Chinese Rare Earth Secondary Resources from 2025 to 2035</a:t>
            </a:r>
            <a:endParaRPr lang="en-US" altLang="zh-CN" sz="1600" b="1" dirty="0"/>
          </a:p>
        </p:txBody>
      </p:sp>
      <p:sp>
        <p:nvSpPr>
          <p:cNvPr id="3" name="矩形 1"/>
          <p:cNvSpPr>
            <a:spLocks noChangeArrowheads="1"/>
          </p:cNvSpPr>
          <p:nvPr/>
        </p:nvSpPr>
        <p:spPr bwMode="auto">
          <a:xfrm>
            <a:off x="0" y="3256280"/>
            <a:ext cx="12192000" cy="299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Wingdings" panose="05000000000000000000" pitchFamily="2" charset="2"/>
              <a:buChar char="l"/>
            </a:pPr>
            <a:r>
              <a:rPr lang="en-US" altLang="zh-CN" dirty="0">
                <a:solidFill>
                  <a:srgbClr val="FF0000"/>
                </a:solidFill>
                <a:latin typeface="Cambria" panose="02040503050406030204" charset="0"/>
                <a:cs typeface="Cambria" panose="02040503050406030204" charset="0"/>
              </a:rPr>
              <a:t>Some factories in Japan have started research on rare earth recycling. Germany has the ability to recycle about 500t of rare earths annually. </a:t>
            </a:r>
            <a:endParaRPr lang="en-US" altLang="zh-CN" dirty="0">
              <a:solidFill>
                <a:srgbClr val="FF0000"/>
              </a:solidFill>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r>
              <a:rPr lang="en-US" altLang="zh-CN" dirty="0">
                <a:solidFill>
                  <a:srgbClr val="FF0000"/>
                </a:solidFill>
                <a:latin typeface="Cambria" panose="02040503050406030204" charset="0"/>
                <a:cs typeface="Cambria" panose="02040503050406030204" charset="0"/>
              </a:rPr>
              <a:t>France can produce 200t of rare earth metals from waste fluorescent lamps, permanent magnets, and batteries every year.</a:t>
            </a:r>
            <a:endParaRPr lang="en-US" altLang="zh-CN" dirty="0">
              <a:solidFill>
                <a:srgbClr val="FF0000"/>
              </a:solidFill>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r>
              <a:rPr lang="en-US" altLang="zh-CN" dirty="0">
                <a:solidFill>
                  <a:srgbClr val="FF0000"/>
                </a:solidFill>
                <a:latin typeface="Cambria" panose="02040503050406030204" charset="0"/>
                <a:cs typeface="Cambria" panose="02040503050406030204" charset="0"/>
              </a:rPr>
              <a:t>There are enterprises in Denmark that have recycled neodymium iron boron. </a:t>
            </a:r>
            <a:endParaRPr lang="en-US" altLang="zh-CN" dirty="0">
              <a:solidFill>
                <a:srgbClr val="FF0000"/>
              </a:solidFill>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r>
              <a:rPr lang="en-US" altLang="zh-CN" dirty="0">
                <a:solidFill>
                  <a:srgbClr val="FF0000"/>
                </a:solidFill>
                <a:latin typeface="Cambria" panose="02040503050406030204" charset="0"/>
                <a:cs typeface="Cambria" panose="02040503050406030204" charset="0"/>
              </a:rPr>
              <a:t>Chinese enterprises such as Umicore have also carried out work related to rare earth recycling.</a:t>
            </a:r>
            <a:endParaRPr lang="en-US" altLang="zh-CN" dirty="0">
              <a:solidFill>
                <a:srgbClr val="FF0000"/>
              </a:solidFill>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r>
              <a:rPr lang="en-US" altLang="zh-CN" dirty="0">
                <a:solidFill>
                  <a:srgbClr val="FF0000"/>
                </a:solidFill>
                <a:latin typeface="Cambria" panose="02040503050406030204" charset="0"/>
                <a:cs typeface="Cambria" panose="02040503050406030204" charset="0"/>
              </a:rPr>
              <a:t>Recycling is mainly restricted by factors such as technology, economy, policy, and market. </a:t>
            </a:r>
            <a:endParaRPr lang="en-US" altLang="zh-CN" dirty="0">
              <a:solidFill>
                <a:srgbClr val="FF0000"/>
              </a:solidFill>
              <a:latin typeface="Cambria" panose="02040503050406030204" charset="0"/>
              <a:cs typeface="Cambria" panose="02040503050406030204" charset="0"/>
            </a:endParaRPr>
          </a:p>
        </p:txBody>
      </p:sp>
      <p:pic>
        <p:nvPicPr>
          <p:cNvPr id="4"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33850" y="57150"/>
            <a:ext cx="4859337"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584441" y="287224"/>
            <a:ext cx="7023480" cy="583565"/>
          </a:xfrm>
          <a:prstGeom prst="rect">
            <a:avLst/>
          </a:prstGeom>
          <a:noFill/>
        </p:spPr>
        <p:txBody>
          <a:bodyPr wrap="square" rtlCol="0" anchor="t" anchorCtr="0">
            <a:spAutoFit/>
          </a:bodyPr>
          <a:lstStyle/>
          <a:p>
            <a:pPr algn="ctr"/>
            <a:r>
              <a:rPr lang="en-US" altLang="zh-CN" sz="3200" dirty="0">
                <a:solidFill>
                  <a:schemeClr val="accent5">
                    <a:lumMod val="75000"/>
                  </a:schemeClr>
                </a:solidFill>
                <a:latin typeface="Arial" panose="020B0604020202020204" pitchFamily="34" charset="0"/>
                <a:ea typeface="微软雅黑" panose="020B0503020204020204" pitchFamily="34" charset="-122"/>
                <a:cs typeface="Arial" panose="020B0604020202020204" pitchFamily="34" charset="0"/>
              </a:rPr>
              <a:t>Main Contents</a:t>
            </a:r>
            <a:endParaRPr lang="en-US" altLang="zh-CN" sz="3200" dirty="0">
              <a:solidFill>
                <a:schemeClr val="accent5">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文本框 7"/>
          <p:cNvSpPr txBox="1"/>
          <p:nvPr/>
        </p:nvSpPr>
        <p:spPr>
          <a:xfrm>
            <a:off x="2091180" y="870410"/>
            <a:ext cx="9163664" cy="5077460"/>
          </a:xfrm>
          <a:prstGeom prst="rect">
            <a:avLst/>
          </a:prstGeom>
          <a:noFill/>
        </p:spPr>
        <p:txBody>
          <a:bodyPr wrap="square" rtlCol="0">
            <a:spAutoFit/>
          </a:bodyPr>
          <a:lstStyle/>
          <a:p>
            <a:pPr>
              <a:lnSpc>
                <a:spcPct val="150000"/>
              </a:lnSpc>
            </a:pPr>
            <a:r>
              <a:rPr lang="en-US" altLang="zh-CN" sz="3600" b="1" dirty="0">
                <a:solidFill>
                  <a:srgbClr val="0070C0"/>
                </a:solidFill>
                <a:latin typeface="微软雅黑" panose="020B0503020204020204" pitchFamily="34" charset="-122"/>
                <a:ea typeface="微软雅黑" panose="020B0503020204020204" pitchFamily="34" charset="-122"/>
              </a:rPr>
              <a:t>1</a:t>
            </a:r>
            <a:r>
              <a:rPr lang="zh-CN" altLang="en-US" sz="3600" b="1" dirty="0">
                <a:solidFill>
                  <a:srgbClr val="0070C0"/>
                </a:solidFill>
                <a:latin typeface="微软雅黑" panose="020B0503020204020204" pitchFamily="34" charset="-122"/>
                <a:ea typeface="微软雅黑" panose="020B0503020204020204" pitchFamily="34" charset="-122"/>
              </a:rPr>
              <a:t>、</a:t>
            </a:r>
            <a:r>
              <a:rPr lang="en-US" altLang="zh-CN" sz="3600" b="1" dirty="0">
                <a:solidFill>
                  <a:srgbClr val="0070C0"/>
                </a:solidFill>
                <a:latin typeface="微软雅黑" panose="020B0503020204020204" pitchFamily="34" charset="-122"/>
                <a:ea typeface="微软雅黑" panose="020B0503020204020204" pitchFamily="34" charset="-122"/>
              </a:rPr>
              <a:t>Brief introduction</a:t>
            </a:r>
            <a:endParaRPr lang="en-US" altLang="zh-CN" sz="36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3600" b="1" dirty="0" smtClean="0">
                <a:solidFill>
                  <a:srgbClr val="0070C0"/>
                </a:solidFill>
                <a:latin typeface="微软雅黑" panose="020B0503020204020204" pitchFamily="34" charset="-122"/>
                <a:ea typeface="微软雅黑" panose="020B0503020204020204" pitchFamily="34" charset="-122"/>
              </a:rPr>
              <a:t>2</a:t>
            </a:r>
            <a:r>
              <a:rPr lang="zh-CN" altLang="en-US" sz="3600" b="1" dirty="0" smtClean="0">
                <a:solidFill>
                  <a:srgbClr val="0070C0"/>
                </a:solidFill>
                <a:latin typeface="微软雅黑" panose="020B0503020204020204" pitchFamily="34" charset="-122"/>
                <a:ea typeface="微软雅黑" panose="020B0503020204020204" pitchFamily="34" charset="-122"/>
              </a:rPr>
              <a:t>、</a:t>
            </a:r>
            <a:r>
              <a:rPr lang="en-US" altLang="zh-CN" sz="3600" b="1" dirty="0">
                <a:solidFill>
                  <a:srgbClr val="0070C0"/>
                </a:solidFill>
                <a:latin typeface="微软雅黑" panose="020B0503020204020204" pitchFamily="34" charset="-122"/>
                <a:ea typeface="微软雅黑" panose="020B0503020204020204" pitchFamily="34" charset="-122"/>
              </a:rPr>
              <a:t>Current situation of Rare Earth Supply and Demand</a:t>
            </a:r>
            <a:endParaRPr lang="en-US" altLang="zh-CN" sz="36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3600" b="1" dirty="0" smtClean="0">
                <a:solidFill>
                  <a:srgbClr val="0070C0"/>
                </a:solidFill>
                <a:latin typeface="微软雅黑" panose="020B0503020204020204" pitchFamily="34" charset="-122"/>
                <a:ea typeface="微软雅黑" panose="020B0503020204020204" pitchFamily="34" charset="-122"/>
              </a:rPr>
              <a:t>3</a:t>
            </a:r>
            <a:r>
              <a:rPr lang="zh-CN" altLang="en-US" sz="3600" b="1" dirty="0" smtClean="0">
                <a:solidFill>
                  <a:srgbClr val="0070C0"/>
                </a:solidFill>
                <a:latin typeface="微软雅黑" panose="020B0503020204020204" pitchFamily="34" charset="-122"/>
                <a:ea typeface="微软雅黑" panose="020B0503020204020204" pitchFamily="34" charset="-122"/>
              </a:rPr>
              <a:t>、</a:t>
            </a:r>
            <a:r>
              <a:rPr lang="en-US" altLang="zh-CN" sz="3600" b="1" dirty="0">
                <a:solidFill>
                  <a:srgbClr val="0070C0"/>
                </a:solidFill>
                <a:latin typeface="微软雅黑" panose="020B0503020204020204" pitchFamily="34" charset="-122"/>
                <a:ea typeface="微软雅黑" panose="020B0503020204020204" pitchFamily="34" charset="-122"/>
              </a:rPr>
              <a:t>Trends in Rare Earth Demand</a:t>
            </a:r>
            <a:endParaRPr lang="en-US" altLang="zh-CN" sz="36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3600" b="1" dirty="0" smtClean="0">
                <a:solidFill>
                  <a:srgbClr val="0070C0"/>
                </a:solidFill>
                <a:latin typeface="微软雅黑" panose="020B0503020204020204" pitchFamily="34" charset="-122"/>
                <a:ea typeface="微软雅黑" panose="020B0503020204020204" pitchFamily="34" charset="-122"/>
              </a:rPr>
              <a:t>4</a:t>
            </a:r>
            <a:r>
              <a:rPr lang="zh-CN" altLang="en-US" sz="3600" b="1" dirty="0" smtClean="0">
                <a:solidFill>
                  <a:srgbClr val="0070C0"/>
                </a:solidFill>
                <a:latin typeface="微软雅黑" panose="020B0503020204020204" pitchFamily="34" charset="-122"/>
                <a:ea typeface="微软雅黑" panose="020B0503020204020204" pitchFamily="34" charset="-122"/>
              </a:rPr>
              <a:t>、</a:t>
            </a:r>
            <a:r>
              <a:rPr lang="en-US" altLang="zh-CN" sz="3600" b="1" dirty="0" smtClean="0">
                <a:solidFill>
                  <a:srgbClr val="0070C0"/>
                </a:solidFill>
                <a:latin typeface="微软雅黑" panose="020B0503020204020204" pitchFamily="34" charset="-122"/>
                <a:ea typeface="微软雅黑" panose="020B0503020204020204" pitchFamily="34" charset="-122"/>
              </a:rPr>
              <a:t>Rare Earth Supply Capacity</a:t>
            </a:r>
            <a:endParaRPr lang="en-US" altLang="zh-CN" sz="3600" b="1" dirty="0" smtClean="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3600" b="1" dirty="0" smtClean="0">
                <a:solidFill>
                  <a:srgbClr val="C00000"/>
                </a:solidFill>
                <a:latin typeface="微软雅黑" panose="020B0503020204020204" pitchFamily="34" charset="-122"/>
                <a:ea typeface="微软雅黑" panose="020B0503020204020204" pitchFamily="34" charset="-122"/>
              </a:rPr>
              <a:t>5</a:t>
            </a:r>
            <a:r>
              <a:rPr lang="zh-CN" altLang="en-US" sz="3600" b="1" dirty="0" smtClean="0">
                <a:solidFill>
                  <a:srgbClr val="C00000"/>
                </a:solidFill>
                <a:latin typeface="微软雅黑" panose="020B0503020204020204" pitchFamily="34" charset="-122"/>
                <a:ea typeface="微软雅黑" panose="020B0503020204020204" pitchFamily="34" charset="-122"/>
              </a:rPr>
              <a:t>、</a:t>
            </a:r>
            <a:r>
              <a:rPr lang="en-US" altLang="zh-CN" sz="3600" b="1" dirty="0">
                <a:solidFill>
                  <a:srgbClr val="C00000"/>
                </a:solidFill>
                <a:latin typeface="微软雅黑" panose="020B0503020204020204" pitchFamily="34" charset="-122"/>
                <a:ea typeface="微软雅黑" panose="020B0503020204020204" pitchFamily="34" charset="-122"/>
              </a:rPr>
              <a:t>Main Insights</a:t>
            </a:r>
            <a:endParaRPr lang="en-US" altLang="zh-CN" sz="36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1722299" y="613507"/>
            <a:ext cx="8748712" cy="56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buFont typeface="Wingdings" panose="05000000000000000000" pitchFamily="2" charset="2"/>
              <a:buChar char="l"/>
            </a:pPr>
            <a:r>
              <a:rPr lang="en-US" altLang="zh-CN" sz="2000" dirty="0">
                <a:latin typeface="Cambria" panose="02040503050406030204" charset="0"/>
                <a:cs typeface="Cambria" panose="02040503050406030204" charset="0"/>
              </a:rPr>
              <a:t>The future availability of rare earths in China is sufficient, but there are significant differences among elements.</a:t>
            </a:r>
            <a:endParaRPr lang="en-US" altLang="zh-CN" sz="2000" dirty="0">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r>
              <a:rPr lang="en-US" altLang="zh-CN" sz="2000" dirty="0">
                <a:latin typeface="Cambria" panose="02040503050406030204" charset="0"/>
                <a:cs typeface="Cambria" panose="02040503050406030204" charset="0"/>
              </a:rPr>
              <a:t>The distribution ratios of neodymium, dysprosium, praseodymium, and terbium are relatively low, and their consumption ratios are higher than their corresponding production ratios.</a:t>
            </a:r>
            <a:endParaRPr lang="en-US" altLang="zh-CN" sz="2000" dirty="0">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r>
              <a:rPr lang="en-US" altLang="zh-CN" sz="2000" dirty="0">
                <a:latin typeface="Cambria" panose="02040503050406030204" charset="0"/>
                <a:cs typeface="Cambria" panose="02040503050406030204" charset="0"/>
              </a:rPr>
              <a:t>The growth rates of lanthanum and cerium consumption are relatively stable. However, their distribution contents are high, and the production ratios are much higher than the consumption ratios.</a:t>
            </a:r>
            <a:endParaRPr lang="en-US" altLang="zh-CN" sz="2000" dirty="0">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r>
              <a:rPr lang="en-US" altLang="zh-CN" sz="2000" dirty="0">
                <a:latin typeface="Cambria" panose="02040503050406030204" charset="0"/>
                <a:cs typeface="Cambria" panose="02040503050406030204" charset="0"/>
              </a:rPr>
              <a:t>The mismatch between production and consumption ratios would lead to an oversupply of some elements.</a:t>
            </a:r>
            <a:endParaRPr lang="en-US" altLang="zh-CN" sz="2000" dirty="0">
              <a:latin typeface="Cambria" panose="02040503050406030204" charset="0"/>
              <a:cs typeface="Cambria" panose="02040503050406030204" charset="0"/>
            </a:endParaRPr>
          </a:p>
          <a:p>
            <a:pPr eaLnBrk="1" hangingPunct="1">
              <a:lnSpc>
                <a:spcPct val="150000"/>
              </a:lnSpc>
              <a:buFont typeface="Wingdings" panose="05000000000000000000" pitchFamily="2" charset="2"/>
              <a:buChar char="l"/>
            </a:pPr>
            <a:r>
              <a:rPr lang="en-US" altLang="zh-CN" sz="2000" dirty="0">
                <a:latin typeface="Cambria" panose="02040503050406030204" charset="0"/>
                <a:cs typeface="Cambria" panose="02040503050406030204" charset="0"/>
              </a:rPr>
              <a:t>The shortages of dysprosium, yttrium, praseodymium, and neodymium resources would gradually become apparent. </a:t>
            </a:r>
            <a:endParaRPr lang="en-US" altLang="zh-CN" sz="2000" dirty="0">
              <a:latin typeface="Cambria" panose="02040503050406030204" charset="0"/>
              <a:cs typeface="Cambria" panose="020405030504060302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15738" y="2870139"/>
            <a:ext cx="11160642" cy="2999740"/>
          </a:xfrm>
          <a:prstGeom prst="rect">
            <a:avLst/>
          </a:prstGeom>
        </p:spPr>
        <p:txBody>
          <a:bodyPr wrap="square">
            <a:spAutoFit/>
          </a:bodyPr>
          <a:lstStyle/>
          <a:p>
            <a:pPr marL="285750" indent="-285750">
              <a:lnSpc>
                <a:spcPct val="150000"/>
              </a:lnSpc>
              <a:buFont typeface="Arial" panose="020B0604020202020204" pitchFamily="34" charset="0"/>
              <a:buChar char="•"/>
              <a:defRPr/>
            </a:pPr>
            <a:r>
              <a:rPr lang="en-US" altLang="zh-CN" dirty="0">
                <a:latin typeface="Cambria" panose="02040503050406030204" charset="0"/>
                <a:cs typeface="Cambria" panose="02040503050406030204" charset="0"/>
              </a:rPr>
              <a:t>The abundance of cerium is even higher than that of common metals such as copper, lead, and nickel, but it rarely accumulates into deposits that can be economically mined. </a:t>
            </a:r>
            <a:endParaRPr lang="en-US" altLang="zh-CN" dirty="0">
              <a:latin typeface="Cambria" panose="02040503050406030204" charset="0"/>
              <a:cs typeface="Cambria" panose="02040503050406030204" charset="0"/>
            </a:endParaRPr>
          </a:p>
          <a:p>
            <a:pPr marL="285750" indent="-285750">
              <a:lnSpc>
                <a:spcPct val="150000"/>
              </a:lnSpc>
              <a:buFont typeface="Arial" panose="020B0604020202020204" pitchFamily="34" charset="0"/>
              <a:buChar char="•"/>
              <a:defRPr/>
            </a:pPr>
            <a:r>
              <a:rPr lang="en-US" altLang="zh-CN" dirty="0">
                <a:latin typeface="Cambria" panose="02040503050406030204" charset="0"/>
                <a:cs typeface="Cambria" panose="02040503050406030204" charset="0"/>
              </a:rPr>
              <a:t>The abundances of light rare earth elements are higher than those of heavy rare earths, and the abundances of elements with even atomic numbers are higher than those of adjacent elements with even atomic numbers.</a:t>
            </a:r>
            <a:endParaRPr lang="en-US" altLang="zh-CN" dirty="0">
              <a:latin typeface="Cambria" panose="02040503050406030204" charset="0"/>
              <a:cs typeface="Cambria" panose="02040503050406030204" charset="0"/>
            </a:endParaRPr>
          </a:p>
          <a:p>
            <a:pPr marL="285750" indent="-285750">
              <a:lnSpc>
                <a:spcPct val="150000"/>
              </a:lnSpc>
              <a:buFont typeface="Arial" panose="020B0604020202020204" pitchFamily="34" charset="0"/>
              <a:buChar char="•"/>
              <a:defRPr/>
            </a:pPr>
            <a:r>
              <a:rPr lang="en-US" altLang="zh-CN" dirty="0">
                <a:latin typeface="Cambria" panose="02040503050406030204" charset="0"/>
                <a:cs typeface="Cambria" panose="02040503050406030204" charset="0"/>
                <a:sym typeface="+mn-ea"/>
              </a:rPr>
              <a:t>Lanthanum, cerium, praseodymium, and neodymium account for 80 - 99% in the vast majority of rare earth deposits.</a:t>
            </a:r>
            <a:endParaRPr lang="en-US" altLang="zh-CN" dirty="0">
              <a:latin typeface="Cambria" panose="02040503050406030204" charset="0"/>
              <a:cs typeface="Cambria" panose="02040503050406030204" charset="0"/>
            </a:endParaRPr>
          </a:p>
          <a:p>
            <a:pPr marL="285750" indent="-285750">
              <a:lnSpc>
                <a:spcPct val="150000"/>
              </a:lnSpc>
              <a:buFont typeface="Arial" panose="020B0604020202020204" pitchFamily="34" charset="0"/>
              <a:buChar char="•"/>
              <a:defRPr/>
            </a:pPr>
            <a:r>
              <a:rPr lang="en-US" altLang="zh-CN" dirty="0">
                <a:latin typeface="Cambria" panose="02040503050406030204" charset="0"/>
                <a:cs typeface="Cambria" panose="02040503050406030204" charset="0"/>
              </a:rPr>
              <a:t>Unless otherwise specified, the consumption and production data in this article are REO data.</a:t>
            </a:r>
            <a:endParaRPr lang="en-US" altLang="zh-CN" dirty="0">
              <a:latin typeface="Cambria" panose="02040503050406030204" charset="0"/>
              <a:cs typeface="Cambria" panose="02040503050406030204" charset="0"/>
            </a:endParaRPr>
          </a:p>
        </p:txBody>
      </p:sp>
      <p:pic>
        <p:nvPicPr>
          <p:cNvPr id="2" name="图片 1" descr="无标题"/>
          <p:cNvPicPr>
            <a:picLocks noChangeAspect="1"/>
          </p:cNvPicPr>
          <p:nvPr/>
        </p:nvPicPr>
        <p:blipFill>
          <a:blip r:embed="rId1"/>
          <a:stretch>
            <a:fillRect/>
          </a:stretch>
        </p:blipFill>
        <p:spPr>
          <a:xfrm>
            <a:off x="3628390" y="0"/>
            <a:ext cx="4935855" cy="303784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81867" y="1832324"/>
            <a:ext cx="8834755" cy="1753235"/>
          </a:xfrm>
          <a:prstGeom prst="rect">
            <a:avLst/>
          </a:prstGeom>
          <a:noFill/>
        </p:spPr>
        <p:txBody>
          <a:bodyPr wrap="none" lIns="91440" tIns="45720" rIns="91440" bIns="45720">
            <a:spAutoFit/>
          </a:bodyPr>
          <a:lstStyle/>
          <a:p>
            <a:pPr algn="ctr"/>
            <a:r>
              <a:rPr lang="en-US" altLang="zh-CN"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仿宋" panose="02010609060101010101" charset="-122"/>
                <a:ea typeface="仿宋" panose="02010609060101010101" charset="-122"/>
              </a:rPr>
              <a:t>Thank you for your</a:t>
            </a:r>
            <a:endParaRPr lang="en-US" altLang="zh-CN"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仿宋" panose="02010609060101010101" charset="-122"/>
              <a:ea typeface="仿宋" panose="02010609060101010101" charset="-122"/>
            </a:endParaRPr>
          </a:p>
          <a:p>
            <a:pPr algn="ctr"/>
            <a:r>
              <a:rPr lang="en-US" altLang="zh-CN"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仿宋" panose="02010609060101010101" charset="-122"/>
                <a:ea typeface="仿宋" panose="02010609060101010101" charset="-122"/>
              </a:rPr>
              <a:t> comments and suggestions</a:t>
            </a:r>
            <a:endParaRPr lang="en-US" altLang="zh-CN"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仿宋" panose="02010609060101010101" charset="-122"/>
              <a:ea typeface="仿宋" panose="02010609060101010101" charset="-122"/>
            </a:endParaRPr>
          </a:p>
        </p:txBody>
      </p:sp>
      <p:pic>
        <p:nvPicPr>
          <p:cNvPr id="10" name="图片 9"/>
          <p:cNvPicPr>
            <a:picLocks noChangeAspect="1"/>
          </p:cNvPicPr>
          <p:nvPr/>
        </p:nvPicPr>
        <p:blipFill rotWithShape="1">
          <a:blip r:embed="rId1">
            <a:extLst>
              <a:ext uri="{28A0092B-C50C-407E-A947-70E740481C1C}">
                <a14:useLocalDpi xmlns:a14="http://schemas.microsoft.com/office/drawing/2010/main" val="0"/>
              </a:ext>
            </a:extLst>
          </a:blip>
          <a:srcRect t="4317" b="28058"/>
          <a:stretch>
            <a:fillRect/>
          </a:stretch>
        </p:blipFill>
        <p:spPr>
          <a:xfrm>
            <a:off x="0" y="5304622"/>
            <a:ext cx="12192000" cy="1553379"/>
          </a:xfrm>
          <a:prstGeom prst="rect">
            <a:avLst/>
          </a:prstGeom>
        </p:spPr>
      </p:pic>
      <p:sp>
        <p:nvSpPr>
          <p:cNvPr id="2" name="灯片编号占位符 1"/>
          <p:cNvSpPr>
            <a:spLocks noGrp="1"/>
          </p:cNvSpPr>
          <p:nvPr>
            <p:ph type="sldNum" sz="quarter" idx="12"/>
          </p:nvPr>
        </p:nvSpPr>
        <p:spPr/>
        <p:txBody>
          <a:bodyPr/>
          <a:lstStyle/>
          <a:p>
            <a:fld id="{16FE315D-E6C2-4313-A035-522C5C171F07}" type="slidenum">
              <a:rPr lang="zh-CN" altLang="en-US" smtClean="0"/>
            </a:fld>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67806" y="2818807"/>
            <a:ext cx="9662925" cy="3784600"/>
          </a:xfrm>
          <a:prstGeom prst="rect">
            <a:avLst/>
          </a:prstGeom>
        </p:spPr>
        <p:txBody>
          <a:bodyPr wrap="square">
            <a:spAutoFit/>
          </a:bodyPr>
          <a:lstStyle/>
          <a:p>
            <a:pPr marL="285750" indent="-285750">
              <a:lnSpc>
                <a:spcPct val="150000"/>
              </a:lnSpc>
              <a:buFont typeface="Arial" panose="020B0604020202020204" pitchFamily="34" charset="0"/>
              <a:buChar char="•"/>
              <a:defRPr/>
            </a:pPr>
            <a:r>
              <a:rPr lang="en-US" altLang="zh-CN" sz="1600" dirty="0">
                <a:latin typeface="Cambria" panose="02040503050406030204" charset="0"/>
                <a:ea typeface="+mn-ea"/>
                <a:cs typeface="Cambria" panose="02040503050406030204" charset="0"/>
              </a:rPr>
              <a:t>The rare earth consumption data in China from 2000 to 2012 are from the annual reviews of Chinese rare earths over the years.</a:t>
            </a:r>
            <a:endParaRPr lang="en-US" altLang="zh-CN" sz="1600" dirty="0">
              <a:latin typeface="Cambria" panose="02040503050406030204" charset="0"/>
              <a:ea typeface="+mn-ea"/>
              <a:cs typeface="Cambria" panose="02040503050406030204" charset="0"/>
            </a:endParaRPr>
          </a:p>
          <a:p>
            <a:pPr marL="285750" indent="-285750">
              <a:lnSpc>
                <a:spcPct val="150000"/>
              </a:lnSpc>
              <a:buFont typeface="Arial" panose="020B0604020202020204" pitchFamily="34" charset="0"/>
              <a:buChar char="•"/>
              <a:defRPr/>
            </a:pPr>
            <a:r>
              <a:rPr lang="en-US" altLang="zh-CN" sz="1600" dirty="0">
                <a:latin typeface="Cambria" panose="02040503050406030204" charset="0"/>
                <a:ea typeface="+mn-ea"/>
                <a:cs typeface="Cambria" panose="02040503050406030204" charset="0"/>
              </a:rPr>
              <a:t>The rare earth consumption data from 2013 to 2024 are estimated based on the production data of rare earth intermediate products (such as phosphors, permanent magnets, etc.) and the ratio parameters of the production and consumption of rare earth intermediate products from 2008 to 2012.</a:t>
            </a:r>
            <a:endParaRPr lang="en-US" altLang="zh-CN" sz="1600" dirty="0">
              <a:latin typeface="Cambria" panose="02040503050406030204" charset="0"/>
              <a:ea typeface="+mn-ea"/>
              <a:cs typeface="Cambria" panose="02040503050406030204" charset="0"/>
            </a:endParaRPr>
          </a:p>
          <a:p>
            <a:pPr marL="285750" indent="-285750">
              <a:lnSpc>
                <a:spcPct val="150000"/>
              </a:lnSpc>
              <a:buFont typeface="Arial" panose="020B0604020202020204" pitchFamily="34" charset="0"/>
              <a:buChar char="•"/>
              <a:defRPr/>
            </a:pPr>
            <a:r>
              <a:rPr lang="en-US" altLang="zh-CN" sz="1600" dirty="0">
                <a:latin typeface="Cambria" panose="02040503050406030204" charset="0"/>
                <a:ea typeface="+mn-ea"/>
                <a:cs typeface="Cambria" panose="02040503050406030204" charset="0"/>
              </a:rPr>
              <a:t>The application proportions of rare earth elements in various sectors are from the USGS. </a:t>
            </a:r>
            <a:endParaRPr lang="en-US" altLang="zh-CN" sz="1600" dirty="0">
              <a:latin typeface="Cambria" panose="02040503050406030204" charset="0"/>
              <a:ea typeface="+mn-ea"/>
              <a:cs typeface="Cambria" panose="02040503050406030204" charset="0"/>
            </a:endParaRPr>
          </a:p>
          <a:p>
            <a:pPr marL="285750" indent="-285750">
              <a:lnSpc>
                <a:spcPct val="150000"/>
              </a:lnSpc>
              <a:buFont typeface="Arial" panose="020B0604020202020204" pitchFamily="34" charset="0"/>
              <a:buChar char="•"/>
              <a:defRPr/>
            </a:pPr>
            <a:r>
              <a:rPr lang="en-US" altLang="zh-CN" sz="1600" dirty="0">
                <a:latin typeface="Cambria" panose="02040503050406030204" charset="0"/>
                <a:cs typeface="Cambria" panose="02040503050406030204" charset="0"/>
              </a:rPr>
              <a:t>The data of the United States are from the USGS; The data of Japan are from JOGMEC; Some data are from the Australian IMCOA consulting company. </a:t>
            </a:r>
            <a:endParaRPr lang="en-US" altLang="zh-CN" sz="1600" dirty="0">
              <a:latin typeface="Cambria" panose="02040503050406030204" charset="0"/>
              <a:cs typeface="Cambria" panose="02040503050406030204" charset="0"/>
            </a:endParaRPr>
          </a:p>
          <a:p>
            <a:pPr marL="285750" indent="-285750">
              <a:lnSpc>
                <a:spcPct val="150000"/>
              </a:lnSpc>
              <a:buFont typeface="Arial" panose="020B0604020202020204" pitchFamily="34" charset="0"/>
              <a:buChar char="•"/>
              <a:defRPr/>
            </a:pPr>
            <a:r>
              <a:rPr lang="en-US" altLang="zh-CN" sz="1600" dirty="0">
                <a:latin typeface="Cambria" panose="02040503050406030204" charset="0"/>
                <a:ea typeface="+mn-ea"/>
                <a:cs typeface="Cambria" panose="02040503050406030204" charset="0"/>
              </a:rPr>
              <a:t>Reserves and resource reserves are two different professional terms, and the value of resource reserves is much higher than that of reserves.</a:t>
            </a:r>
            <a:endParaRPr lang="en-US" altLang="zh-CN" sz="1600" dirty="0">
              <a:latin typeface="Cambria" panose="02040503050406030204" charset="0"/>
              <a:ea typeface="+mn-ea"/>
              <a:cs typeface="Cambria" panose="02040503050406030204" charset="0"/>
            </a:endParaRPr>
          </a:p>
        </p:txBody>
      </p:sp>
      <p:pic>
        <p:nvPicPr>
          <p:cNvPr id="2" name="图片 1" descr="无标题"/>
          <p:cNvPicPr>
            <a:picLocks noChangeAspect="1"/>
          </p:cNvPicPr>
          <p:nvPr/>
        </p:nvPicPr>
        <p:blipFill>
          <a:blip r:embed="rId1"/>
          <a:stretch>
            <a:fillRect/>
          </a:stretch>
        </p:blipFill>
        <p:spPr>
          <a:xfrm>
            <a:off x="3846195" y="0"/>
            <a:ext cx="4706620" cy="289687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3103268" y="82812"/>
            <a:ext cx="598551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l" eaLnBrk="1" hangingPunct="1"/>
            <a:r>
              <a:rPr lang="en-US" altLang="zh-CN" sz="2400" b="1" dirty="0"/>
              <a:t>Main Application Fields of Rare Earths</a:t>
            </a:r>
            <a:endParaRPr lang="en-US" altLang="zh-CN" sz="2400" b="1" dirty="0"/>
          </a:p>
        </p:txBody>
      </p:sp>
      <p:graphicFrame>
        <p:nvGraphicFramePr>
          <p:cNvPr id="7" name="表格 6"/>
          <p:cNvGraphicFramePr>
            <a:graphicFrameLocks noGrp="1"/>
          </p:cNvGraphicFramePr>
          <p:nvPr>
            <p:custDataLst>
              <p:tags r:id="rId1"/>
            </p:custDataLst>
          </p:nvPr>
        </p:nvGraphicFramePr>
        <p:xfrm>
          <a:off x="2407920" y="625475"/>
          <a:ext cx="7376160" cy="5001895"/>
        </p:xfrm>
        <a:graphic>
          <a:graphicData uri="http://schemas.openxmlformats.org/drawingml/2006/table">
            <a:tbl>
              <a:tblPr firstRow="1" firstCol="1" bandRow="1">
                <a:tableStyleId>{5C22544A-7EE6-4342-B048-85BDC9FD1C3A}</a:tableStyleId>
              </a:tblPr>
              <a:tblGrid>
                <a:gridCol w="1331595"/>
                <a:gridCol w="3778250"/>
                <a:gridCol w="2266315"/>
              </a:tblGrid>
              <a:tr h="346075">
                <a:tc>
                  <a:txBody>
                    <a:bodyPr/>
                    <a:lstStyle/>
                    <a:p>
                      <a:pPr algn="ctr">
                        <a:spcAft>
                          <a:spcPts val="0"/>
                        </a:spcAft>
                      </a:pPr>
                      <a:r>
                        <a:rPr lang="en-US" altLang="zh-CN" sz="1200" kern="100" dirty="0">
                          <a:effectLst/>
                          <a:latin typeface="Cambria" panose="02040503050406030204"/>
                          <a:ea typeface="宋体" panose="02010600030101010101" pitchFamily="2" charset="-122"/>
                          <a:cs typeface="Times New Roman" panose="02020603050405020304"/>
                        </a:rPr>
                        <a:t>Application Field or Material</a:t>
                      </a:r>
                      <a:endParaRPr lang="en-US" altLang="zh-CN" sz="1200" kern="100" dirty="0">
                        <a:effectLst/>
                        <a:latin typeface="Cambria" panose="02040503050406030204"/>
                        <a:ea typeface="宋体" panose="02010600030101010101" pitchFamily="2" charset="-122"/>
                        <a:cs typeface="Times New Roman" panose="02020603050405020304"/>
                      </a:endParaRPr>
                    </a:p>
                  </a:txBody>
                  <a:tcPr marL="68580" marR="68580" marT="0" marB="0"/>
                </a:tc>
                <a:tc>
                  <a:txBody>
                    <a:bodyPr/>
                    <a:lstStyle/>
                    <a:p>
                      <a:pPr algn="ctr">
                        <a:spcAft>
                          <a:spcPts val="0"/>
                        </a:spcAft>
                      </a:pPr>
                      <a:r>
                        <a:rPr lang="en-US" altLang="zh-CN" sz="1800" kern="100" dirty="0">
                          <a:effectLst/>
                          <a:latin typeface="Cambria" panose="02040503050406030204" charset="0"/>
                          <a:cs typeface="Cambria" panose="02040503050406030204" charset="0"/>
                        </a:rPr>
                        <a:t>Use</a:t>
                      </a:r>
                      <a:endParaRPr lang="en-US" altLang="zh-CN" sz="1800" kern="100" dirty="0">
                        <a:effectLst/>
                        <a:latin typeface="Cambria" panose="02040503050406030204" charset="0"/>
                        <a:ea typeface="宋体" panose="02010600030101010101" pitchFamily="2" charset="-122"/>
                        <a:cs typeface="Cambria" panose="02040503050406030204" charset="0"/>
                      </a:endParaRPr>
                    </a:p>
                  </a:txBody>
                  <a:tcPr marL="68580" marR="68580" marT="0" marB="0"/>
                </a:tc>
                <a:tc>
                  <a:txBody>
                    <a:bodyPr/>
                    <a:lstStyle/>
                    <a:p>
                      <a:pPr algn="ctr">
                        <a:spcAft>
                          <a:spcPts val="0"/>
                        </a:spcAft>
                      </a:pPr>
                      <a:r>
                        <a:rPr lang="en-US" altLang="zh-CN" sz="1200" kern="100">
                          <a:effectLst/>
                          <a:latin typeface="Cambria" panose="02040503050406030204"/>
                          <a:ea typeface="宋体" panose="02010600030101010101" pitchFamily="2" charset="-122"/>
                          <a:cs typeface="Times New Roman" panose="02020603050405020304"/>
                        </a:rPr>
                        <a:t>Main Rare Earth Elements Involved</a:t>
                      </a:r>
                      <a:endParaRPr lang="en-US" altLang="zh-CN" sz="1200" kern="100">
                        <a:effectLst/>
                        <a:latin typeface="Cambria" panose="02040503050406030204"/>
                        <a:ea typeface="宋体" panose="02010600030101010101" pitchFamily="2" charset="-122"/>
                        <a:cs typeface="Times New Roman" panose="02020603050405020304"/>
                      </a:endParaRPr>
                    </a:p>
                  </a:txBody>
                  <a:tcPr marL="68580" marR="68580" marT="0" marB="0"/>
                </a:tc>
              </a:tr>
              <a:tr h="197485">
                <a:tc>
                  <a:txBody>
                    <a:bodyPr/>
                    <a:lstStyle/>
                    <a:p>
                      <a:pPr algn="ctr">
                        <a:spcAft>
                          <a:spcPts val="0"/>
                        </a:spcAft>
                      </a:pPr>
                      <a:r>
                        <a:rPr lang="en-US" altLang="zh-CN" sz="1200" kern="100">
                          <a:effectLst/>
                          <a:latin typeface="Cambria" panose="02040503050406030204"/>
                          <a:ea typeface="宋体" panose="02010600030101010101" pitchFamily="2" charset="-122"/>
                          <a:cs typeface="Times New Roman" panose="02020603050405020304"/>
                        </a:rPr>
                        <a:t>Agriculture</a:t>
                      </a:r>
                      <a:endParaRPr lang="en-US" altLang="zh-CN" sz="1200" kern="100">
                        <a:effectLst/>
                        <a:latin typeface="Cambria" panose="02040503050406030204"/>
                        <a:ea typeface="宋体" panose="02010600030101010101" pitchFamily="2" charset="-122"/>
                        <a:cs typeface="Times New Roman" panose="02020603050405020304"/>
                      </a:endParaRPr>
                    </a:p>
                  </a:txBody>
                  <a:tcPr marL="68580" marR="68580" marT="0" marB="0"/>
                </a:tc>
                <a:tc>
                  <a:txBody>
                    <a:bodyPr/>
                    <a:lstStyle/>
                    <a:p>
                      <a:pPr algn="l">
                        <a:spcAft>
                          <a:spcPts val="0"/>
                        </a:spcAft>
                      </a:pPr>
                      <a:r>
                        <a:rPr lang="en-US" altLang="zh-CN" sz="1200" kern="100">
                          <a:effectLst/>
                          <a:latin typeface="Cambria" panose="02040503050406030204"/>
                          <a:ea typeface="宋体" panose="02010600030101010101" pitchFamily="2" charset="-122"/>
                          <a:cs typeface="Times New Roman" panose="02020603050405020304"/>
                        </a:rPr>
                        <a:t>As trace elements in multi - element compound fertilizers to promote yield increase.</a:t>
                      </a:r>
                      <a:endParaRPr lang="en-US" altLang="zh-CN" sz="1200" kern="100">
                        <a:effectLst/>
                        <a:latin typeface="Cambria" panose="02040503050406030204"/>
                        <a:ea typeface="宋体" panose="02010600030101010101" pitchFamily="2" charset="-122"/>
                        <a:cs typeface="Times New Roman" panose="02020603050405020304"/>
                      </a:endParaRPr>
                    </a:p>
                  </a:txBody>
                  <a:tcPr marL="68580" marR="68580" marT="0" marB="0"/>
                </a:tc>
                <a:tc>
                  <a:txBody>
                    <a:bodyPr/>
                    <a:lstStyle/>
                    <a:p>
                      <a:pPr algn="ctr">
                        <a:spcAft>
                          <a:spcPts val="0"/>
                        </a:spcAft>
                      </a:pPr>
                      <a:r>
                        <a:rPr lang="en-US" altLang="zh-CN" sz="1200" kern="100">
                          <a:effectLst/>
                          <a:latin typeface="Cambria" panose="02040503050406030204"/>
                          <a:ea typeface="宋体" panose="02010600030101010101" pitchFamily="2" charset="-122"/>
                          <a:cs typeface="Times New Roman" panose="02020603050405020304"/>
                        </a:rPr>
                        <a:t>Lanthanum, Cerium</a:t>
                      </a:r>
                      <a:endParaRPr lang="en-US" altLang="zh-CN" sz="1200" kern="100">
                        <a:effectLst/>
                        <a:latin typeface="Cambria" panose="02040503050406030204"/>
                        <a:ea typeface="宋体" panose="02010600030101010101" pitchFamily="2" charset="-122"/>
                        <a:cs typeface="Times New Roman" panose="02020603050405020304"/>
                      </a:endParaRPr>
                    </a:p>
                  </a:txBody>
                  <a:tcPr marL="68580" marR="68580" marT="0" marB="0"/>
                </a:tc>
              </a:tr>
              <a:tr h="197485">
                <a:tc>
                  <a:txBody>
                    <a:bodyPr/>
                    <a:lstStyle/>
                    <a:p>
                      <a:pPr algn="ctr">
                        <a:spcAft>
                          <a:spcPts val="0"/>
                        </a:spcAft>
                      </a:pPr>
                      <a:r>
                        <a:rPr lang="en-US" altLang="zh-CN" sz="1200" kern="100">
                          <a:effectLst/>
                          <a:latin typeface="Cambria" panose="02040503050406030204"/>
                          <a:ea typeface="宋体" panose="02010600030101010101" pitchFamily="2" charset="-122"/>
                          <a:cs typeface="Times New Roman" panose="02020603050405020304"/>
                        </a:rPr>
                        <a:t>Light and Textile Industry</a:t>
                      </a:r>
                      <a:endParaRPr lang="en-US" altLang="zh-CN" sz="1200" kern="100">
                        <a:effectLst/>
                        <a:latin typeface="Cambria" panose="02040503050406030204"/>
                        <a:ea typeface="宋体" panose="02010600030101010101" pitchFamily="2" charset="-122"/>
                        <a:cs typeface="Times New Roman" panose="02020603050405020304"/>
                      </a:endParaRPr>
                    </a:p>
                  </a:txBody>
                  <a:tcPr marL="68580" marR="68580" marT="0" marB="0"/>
                </a:tc>
                <a:tc>
                  <a:txBody>
                    <a:bodyPr/>
                    <a:lstStyle/>
                    <a:p>
                      <a:pPr algn="l">
                        <a:spcAft>
                          <a:spcPts val="0"/>
                        </a:spcAft>
                      </a:pPr>
                      <a:r>
                        <a:rPr lang="en-US" altLang="zh-CN" sz="1200" kern="100">
                          <a:effectLst/>
                          <a:latin typeface="Cambria" panose="02040503050406030204"/>
                          <a:ea typeface="宋体" panose="02010600030101010101" pitchFamily="2" charset="-122"/>
                          <a:cs typeface="Times New Roman" panose="02020603050405020304"/>
                        </a:rPr>
                        <a:t>Tanning fur, dyeing, etc.</a:t>
                      </a:r>
                      <a:endParaRPr lang="en-US" altLang="zh-CN" sz="1200" kern="100">
                        <a:effectLst/>
                        <a:latin typeface="Cambria" panose="02040503050406030204"/>
                        <a:ea typeface="宋体" panose="02010600030101010101" pitchFamily="2" charset="-122"/>
                        <a:cs typeface="Times New Roman" panose="02020603050405020304"/>
                      </a:endParaRPr>
                    </a:p>
                  </a:txBody>
                  <a:tcPr marL="68580" marR="68580" marT="0" marB="0"/>
                </a:tc>
                <a:tc>
                  <a:txBody>
                    <a:bodyPr/>
                    <a:lstStyle/>
                    <a:p>
                      <a:pPr algn="l">
                        <a:spcAft>
                          <a:spcPts val="0"/>
                        </a:spcAft>
                      </a:pPr>
                      <a:r>
                        <a:rPr lang="en-US" sz="1050" kern="100">
                          <a:effectLst/>
                        </a:rPr>
                        <a:t> </a:t>
                      </a:r>
                      <a:endParaRPr lang="zh-CN" sz="1200" kern="100">
                        <a:effectLst/>
                        <a:latin typeface="Cambria" panose="02040503050406030204"/>
                        <a:ea typeface="宋体" panose="02010600030101010101" pitchFamily="2" charset="-122"/>
                        <a:cs typeface="Times New Roman" panose="02020603050405020304"/>
                      </a:endParaRPr>
                    </a:p>
                  </a:txBody>
                  <a:tcPr marL="68580" marR="68580" marT="0" marB="0"/>
                </a:tc>
              </a:tr>
              <a:tr h="394970">
                <a:tc>
                  <a:txBody>
                    <a:bodyPr/>
                    <a:lstStyle/>
                    <a:p>
                      <a:pPr algn="ctr">
                        <a:spcAft>
                          <a:spcPts val="0"/>
                        </a:spcAft>
                      </a:pPr>
                      <a:r>
                        <a:rPr lang="en-US" altLang="zh-CN" sz="1200" kern="100">
                          <a:effectLst/>
                          <a:latin typeface="Cambria" panose="02040503050406030204"/>
                          <a:ea typeface="宋体" panose="02010600030101010101" pitchFamily="2" charset="-122"/>
                          <a:cs typeface="Times New Roman" panose="02020603050405020304"/>
                        </a:rPr>
                        <a:t>Metallurgy</a:t>
                      </a:r>
                      <a:endParaRPr lang="en-US" altLang="zh-CN" sz="1200" kern="100">
                        <a:effectLst/>
                        <a:latin typeface="Cambria" panose="02040503050406030204"/>
                        <a:ea typeface="宋体" panose="02010600030101010101" pitchFamily="2" charset="-122"/>
                        <a:cs typeface="Times New Roman" panose="02020603050405020304"/>
                      </a:endParaRPr>
                    </a:p>
                  </a:txBody>
                  <a:tcPr marL="68580" marR="68580" marT="0" marB="0"/>
                </a:tc>
                <a:tc>
                  <a:txBody>
                    <a:bodyPr/>
                    <a:lstStyle/>
                    <a:p>
                      <a:pPr algn="l">
                        <a:spcAft>
                          <a:spcPts val="0"/>
                        </a:spcAft>
                      </a:pPr>
                      <a:r>
                        <a:rPr lang="en-US" altLang="zh-CN" sz="1200" kern="100">
                          <a:effectLst/>
                          <a:latin typeface="Cambria" panose="02040503050406030204"/>
                          <a:ea typeface="宋体" panose="02010600030101010101" pitchFamily="2" charset="-122"/>
                          <a:cs typeface="Times New Roman" panose="02020603050405020304"/>
                        </a:rPr>
                        <a:t>Remove impurities in steel, aluminum, magnesium, copper and improve performance.</a:t>
                      </a:r>
                      <a:endParaRPr lang="en-US" altLang="zh-CN" sz="1200" kern="100">
                        <a:effectLst/>
                        <a:latin typeface="Cambria" panose="02040503050406030204"/>
                        <a:ea typeface="宋体" panose="02010600030101010101" pitchFamily="2" charset="-122"/>
                        <a:cs typeface="Times New Roman" panose="02020603050405020304"/>
                      </a:endParaRPr>
                    </a:p>
                  </a:txBody>
                  <a:tcPr marL="68580" marR="68580" marT="0" marB="0"/>
                </a:tc>
                <a:tc>
                  <a:txBody>
                    <a:bodyPr/>
                    <a:lstStyle/>
                    <a:p>
                      <a:pPr algn="ctr">
                        <a:spcAft>
                          <a:spcPts val="0"/>
                        </a:spcAft>
                      </a:pPr>
                      <a:r>
                        <a:rPr lang="en-US" altLang="zh-CN" sz="1200" kern="100">
                          <a:effectLst/>
                          <a:latin typeface="Cambria" panose="02040503050406030204"/>
                          <a:ea typeface="宋体" panose="02010600030101010101" pitchFamily="2" charset="-122"/>
                          <a:cs typeface="Times New Roman" panose="02020603050405020304"/>
                        </a:rPr>
                        <a:t>Lanthanum, Cerium, Praseodymium, Neodymium</a:t>
                      </a:r>
                      <a:endParaRPr lang="en-US" altLang="zh-CN" sz="1200" kern="100">
                        <a:effectLst/>
                        <a:latin typeface="Cambria" panose="02040503050406030204"/>
                        <a:ea typeface="宋体" panose="02010600030101010101" pitchFamily="2" charset="-122"/>
                        <a:cs typeface="Times New Roman" panose="02020603050405020304"/>
                      </a:endParaRPr>
                    </a:p>
                  </a:txBody>
                  <a:tcPr marL="68580" marR="68580" marT="0" marB="0" anchor="ctr"/>
                </a:tc>
              </a:tr>
              <a:tr h="196850">
                <a:tc>
                  <a:txBody>
                    <a:bodyPr/>
                    <a:lstStyle/>
                    <a:p>
                      <a:pPr algn="ctr">
                        <a:spcAft>
                          <a:spcPts val="0"/>
                        </a:spcAft>
                      </a:pPr>
                      <a:r>
                        <a:rPr lang="en-US" altLang="zh-CN" sz="1200" kern="100">
                          <a:effectLst/>
                          <a:latin typeface="Cambria" panose="02040503050406030204" charset="0"/>
                          <a:cs typeface="Cambria" panose="02040503050406030204" charset="0"/>
                        </a:rPr>
                        <a:t>Petrochemical</a:t>
                      </a:r>
                      <a:endParaRPr lang="en-US" altLang="zh-CN" sz="1200" kern="100">
                        <a:effectLst/>
                        <a:latin typeface="Cambria" panose="02040503050406030204" charset="0"/>
                        <a:ea typeface="宋体" panose="02010600030101010101" pitchFamily="2" charset="-122"/>
                        <a:cs typeface="Cambria" panose="02040503050406030204" charset="0"/>
                      </a:endParaRPr>
                    </a:p>
                  </a:txBody>
                  <a:tcPr marL="68580" marR="68580" marT="0" marB="0"/>
                </a:tc>
                <a:tc>
                  <a:txBody>
                    <a:bodyPr/>
                    <a:lstStyle/>
                    <a:p>
                      <a:pPr algn="l">
                        <a:spcAft>
                          <a:spcPts val="0"/>
                        </a:spcAft>
                      </a:pPr>
                      <a:r>
                        <a:rPr lang="en-US" altLang="zh-CN" sz="1200" kern="100">
                          <a:effectLst/>
                          <a:latin typeface="Cambria" panose="02040503050406030204"/>
                          <a:ea typeface="宋体" panose="02010600030101010101" pitchFamily="2" charset="-122"/>
                          <a:cs typeface="Times New Roman" panose="02020603050405020304"/>
                        </a:rPr>
                        <a:t>As a catalyst to increase the productivity of gasoline.</a:t>
                      </a:r>
                      <a:endParaRPr lang="en-US" altLang="zh-CN" sz="1200" kern="100">
                        <a:effectLst/>
                        <a:latin typeface="Cambria" panose="02040503050406030204"/>
                        <a:ea typeface="宋体" panose="02010600030101010101" pitchFamily="2" charset="-122"/>
                        <a:cs typeface="Times New Roman" panose="02020603050405020304"/>
                      </a:endParaRPr>
                    </a:p>
                  </a:txBody>
                  <a:tcPr marL="68580" marR="68580" marT="0" marB="0"/>
                </a:tc>
                <a:tc>
                  <a:txBody>
                    <a:bodyPr/>
                    <a:lstStyle/>
                    <a:p>
                      <a:pPr algn="ctr">
                        <a:spcAft>
                          <a:spcPts val="0"/>
                        </a:spcAft>
                      </a:pPr>
                      <a:r>
                        <a:rPr lang="en-US" altLang="zh-CN" sz="1200" kern="100">
                          <a:effectLst/>
                          <a:latin typeface="Cambria" panose="02040503050406030204"/>
                          <a:ea typeface="宋体" panose="02010600030101010101" pitchFamily="2" charset="-122"/>
                          <a:cs typeface="Times New Roman" panose="02020603050405020304"/>
                        </a:rPr>
                        <a:t>Lanthanum, Cerium, Praseodymium</a:t>
                      </a:r>
                      <a:endParaRPr lang="en-US" altLang="zh-CN" sz="1200" kern="100">
                        <a:effectLst/>
                        <a:latin typeface="Cambria" panose="02040503050406030204"/>
                        <a:ea typeface="宋体" panose="02010600030101010101" pitchFamily="2" charset="-122"/>
                        <a:cs typeface="Times New Roman" panose="02020603050405020304"/>
                      </a:endParaRPr>
                    </a:p>
                  </a:txBody>
                  <a:tcPr marL="68580" marR="68580" marT="0" marB="0" anchor="ctr"/>
                </a:tc>
              </a:tr>
              <a:tr h="394970">
                <a:tc>
                  <a:txBody>
                    <a:bodyPr/>
                    <a:lstStyle/>
                    <a:p>
                      <a:pPr algn="ctr">
                        <a:spcAft>
                          <a:spcPts val="0"/>
                        </a:spcAft>
                      </a:pPr>
                      <a:r>
                        <a:rPr lang="en-US" altLang="zh-CN" sz="1200" kern="100">
                          <a:effectLst/>
                          <a:latin typeface="Cambria" panose="02040503050406030204"/>
                          <a:ea typeface="宋体" panose="02010600030101010101" pitchFamily="2" charset="-122"/>
                          <a:cs typeface="Times New Roman" panose="02020603050405020304"/>
                        </a:rPr>
                        <a:t>Glass/Ceramic</a:t>
                      </a:r>
                      <a:endParaRPr lang="en-US" altLang="zh-CN" sz="1200" kern="100">
                        <a:effectLst/>
                        <a:latin typeface="Cambria" panose="02040503050406030204"/>
                        <a:ea typeface="宋体" panose="02010600030101010101" pitchFamily="2" charset="-122"/>
                        <a:cs typeface="Times New Roman" panose="02020603050405020304"/>
                      </a:endParaRPr>
                    </a:p>
                  </a:txBody>
                  <a:tcPr marL="68580" marR="68580" marT="0" marB="0"/>
                </a:tc>
                <a:tc>
                  <a:txBody>
                    <a:bodyPr/>
                    <a:lstStyle/>
                    <a:p>
                      <a:pPr algn="l">
                        <a:spcAft>
                          <a:spcPts val="0"/>
                        </a:spcAft>
                      </a:pPr>
                      <a:r>
                        <a:rPr lang="en-US" altLang="zh-CN" sz="1200" kern="100" dirty="0">
                          <a:effectLst/>
                          <a:latin typeface="Cambria" panose="02040503050406030204"/>
                          <a:ea typeface="宋体" panose="02010600030101010101" pitchFamily="2" charset="-122"/>
                          <a:cs typeface="Times New Roman" panose="02020603050405020304"/>
                        </a:rPr>
                        <a:t>Glass coloring, decolorization, preparation of special glass, as well as ceramic pigments and manufacture of special ceramics.</a:t>
                      </a:r>
                      <a:endParaRPr lang="en-US" altLang="zh-CN" sz="1200" kern="100" dirty="0">
                        <a:effectLst/>
                        <a:latin typeface="Cambria" panose="02040503050406030204"/>
                        <a:ea typeface="宋体" panose="02010600030101010101" pitchFamily="2" charset="-122"/>
                        <a:cs typeface="Times New Roman" panose="02020603050405020304"/>
                      </a:endParaRPr>
                    </a:p>
                  </a:txBody>
                  <a:tcPr marL="68580" marR="68580" marT="0" marB="0"/>
                </a:tc>
                <a:tc>
                  <a:txBody>
                    <a:bodyPr/>
                    <a:lstStyle/>
                    <a:p>
                      <a:pPr algn="ctr">
                        <a:spcAft>
                          <a:spcPts val="0"/>
                        </a:spcAft>
                      </a:pPr>
                      <a:r>
                        <a:rPr lang="en-US" altLang="zh-CN" sz="1200" kern="100">
                          <a:effectLst/>
                          <a:latin typeface="Cambria" panose="02040503050406030204"/>
                          <a:ea typeface="宋体" panose="02010600030101010101" pitchFamily="2" charset="-122"/>
                          <a:cs typeface="Times New Roman" panose="02020603050405020304"/>
                        </a:rPr>
                        <a:t>Lanthanum, Cerium, Praseodymium, Neodymium, </a:t>
                      </a:r>
                      <a:r>
                        <a:rPr lang="en-US" altLang="zh-CN" sz="1200" kern="100">
                          <a:effectLst/>
                          <a:highlight>
                            <a:srgbClr val="FFFF00"/>
                          </a:highlight>
                          <a:latin typeface="Cambria" panose="02040503050406030204"/>
                          <a:ea typeface="宋体" panose="02010600030101010101" pitchFamily="2" charset="-122"/>
                          <a:cs typeface="Times New Roman" panose="02020603050405020304"/>
                        </a:rPr>
                        <a:t>Yttrium</a:t>
                      </a:r>
                      <a:r>
                        <a:rPr lang="en-US" altLang="zh-CN" sz="1200" kern="100">
                          <a:effectLst/>
                          <a:latin typeface="Cambria" panose="02040503050406030204"/>
                          <a:ea typeface="宋体" panose="02010600030101010101" pitchFamily="2" charset="-122"/>
                          <a:cs typeface="Times New Roman" panose="02020603050405020304"/>
                        </a:rPr>
                        <a:t>, etc.</a:t>
                      </a:r>
                      <a:endParaRPr lang="en-US" altLang="zh-CN" sz="1200" kern="100">
                        <a:effectLst/>
                        <a:latin typeface="Cambria" panose="02040503050406030204"/>
                        <a:ea typeface="宋体" panose="02010600030101010101" pitchFamily="2" charset="-122"/>
                        <a:cs typeface="Times New Roman" panose="02020603050405020304"/>
                      </a:endParaRPr>
                    </a:p>
                  </a:txBody>
                  <a:tcPr marL="68580" marR="68580" marT="0" marB="0" anchor="ctr"/>
                </a:tc>
              </a:tr>
              <a:tr h="592455">
                <a:tc>
                  <a:txBody>
                    <a:bodyPr/>
                    <a:lstStyle/>
                    <a:p>
                      <a:pPr algn="ctr">
                        <a:spcAft>
                          <a:spcPts val="0"/>
                        </a:spcAft>
                      </a:pPr>
                      <a:r>
                        <a:rPr lang="en-US" altLang="zh-CN" sz="1200" kern="100" dirty="0">
                          <a:effectLst/>
                          <a:latin typeface="Cambria" panose="02040503050406030204"/>
                          <a:ea typeface="宋体" panose="02010600030101010101" pitchFamily="2" charset="-122"/>
                          <a:cs typeface="Times New Roman" panose="02020603050405020304"/>
                        </a:rPr>
                        <a:t>Magnetic Materials</a:t>
                      </a:r>
                      <a:endParaRPr lang="en-US" altLang="zh-CN" sz="1200" kern="100" dirty="0">
                        <a:effectLst/>
                        <a:latin typeface="Cambria" panose="02040503050406030204"/>
                        <a:ea typeface="宋体" panose="02010600030101010101" pitchFamily="2" charset="-122"/>
                        <a:cs typeface="Times New Roman" panose="02020603050405020304"/>
                      </a:endParaRPr>
                    </a:p>
                  </a:txBody>
                  <a:tcPr marL="68580" marR="68580" marT="0" marB="0"/>
                </a:tc>
                <a:tc>
                  <a:txBody>
                    <a:bodyPr/>
                    <a:lstStyle/>
                    <a:p>
                      <a:pPr algn="l">
                        <a:spcAft>
                          <a:spcPts val="0"/>
                        </a:spcAft>
                      </a:pPr>
                      <a:r>
                        <a:rPr lang="en-US" altLang="zh-CN" sz="1200" kern="100">
                          <a:effectLst/>
                          <a:latin typeface="Cambria" panose="02040503050406030204"/>
                          <a:ea typeface="宋体" panose="02010600030101010101" pitchFamily="2" charset="-122"/>
                          <a:cs typeface="Times New Roman" panose="02020603050405020304"/>
                        </a:rPr>
                        <a:t>Neodymium - iron - boron permanent magnets are the strongest permanent magnetic materials today, used in TV sets, medical equipment MRI, maglev trains, hybrid vehicles, military and other fields.</a:t>
                      </a:r>
                      <a:endParaRPr lang="en-US" altLang="zh-CN" sz="1200" kern="100">
                        <a:effectLst/>
                        <a:latin typeface="Cambria" panose="02040503050406030204"/>
                        <a:ea typeface="宋体" panose="02010600030101010101" pitchFamily="2" charset="-122"/>
                        <a:cs typeface="Times New Roman" panose="02020603050405020304"/>
                      </a:endParaRPr>
                    </a:p>
                  </a:txBody>
                  <a:tcPr marL="68580" marR="68580" marT="0" marB="0"/>
                </a:tc>
                <a:tc>
                  <a:txBody>
                    <a:bodyPr/>
                    <a:lstStyle/>
                    <a:p>
                      <a:pPr algn="ctr">
                        <a:spcAft>
                          <a:spcPts val="0"/>
                        </a:spcAft>
                      </a:pPr>
                      <a:r>
                        <a:rPr lang="en-US" altLang="zh-CN" sz="1200" kern="100">
                          <a:effectLst/>
                          <a:latin typeface="Cambria" panose="02040503050406030204"/>
                          <a:ea typeface="宋体" panose="02010600030101010101" pitchFamily="2" charset="-122"/>
                          <a:cs typeface="Times New Roman" panose="02020603050405020304"/>
                        </a:rPr>
                        <a:t>Praseodymium, Neodymium, Samarium, </a:t>
                      </a:r>
                      <a:r>
                        <a:rPr lang="en-US" altLang="zh-CN" sz="1200" kern="100">
                          <a:effectLst/>
                          <a:highlight>
                            <a:srgbClr val="FFFF00"/>
                          </a:highlight>
                          <a:latin typeface="Cambria" panose="02040503050406030204"/>
                          <a:ea typeface="宋体" panose="02010600030101010101" pitchFamily="2" charset="-122"/>
                          <a:cs typeface="Times New Roman" panose="02020603050405020304"/>
                        </a:rPr>
                        <a:t>Terbium, Dysprosium</a:t>
                      </a:r>
                      <a:endParaRPr lang="en-US" altLang="zh-CN" sz="1200" kern="100">
                        <a:effectLst/>
                        <a:highlight>
                          <a:srgbClr val="FFFF00"/>
                        </a:highlight>
                        <a:latin typeface="Cambria" panose="02040503050406030204"/>
                        <a:ea typeface="宋体" panose="02010600030101010101" pitchFamily="2" charset="-122"/>
                        <a:cs typeface="Times New Roman" panose="02020603050405020304"/>
                      </a:endParaRPr>
                    </a:p>
                  </a:txBody>
                  <a:tcPr marL="68580" marR="68580" marT="0" marB="0" anchor="ctr"/>
                </a:tc>
              </a:tr>
              <a:tr h="591820">
                <a:tc>
                  <a:txBody>
                    <a:bodyPr/>
                    <a:lstStyle/>
                    <a:p>
                      <a:pPr algn="ctr">
                        <a:spcAft>
                          <a:spcPts val="0"/>
                        </a:spcAft>
                      </a:pPr>
                      <a:r>
                        <a:rPr lang="en-US" altLang="zh-CN" sz="1200" kern="100">
                          <a:effectLst/>
                          <a:latin typeface="Cambria" panose="02040503050406030204"/>
                          <a:ea typeface="宋体" panose="02010600030101010101" pitchFamily="2" charset="-122"/>
                          <a:cs typeface="Times New Roman" panose="02020603050405020304"/>
                        </a:rPr>
                        <a:t>Hydrogen Storage Materials</a:t>
                      </a:r>
                      <a:endParaRPr lang="en-US" altLang="zh-CN" sz="1200" kern="100">
                        <a:effectLst/>
                        <a:latin typeface="Cambria" panose="02040503050406030204"/>
                        <a:ea typeface="宋体" panose="02010600030101010101" pitchFamily="2" charset="-122"/>
                        <a:cs typeface="Times New Roman" panose="02020603050405020304"/>
                      </a:endParaRPr>
                    </a:p>
                  </a:txBody>
                  <a:tcPr marL="68580" marR="68580" marT="0" marB="0"/>
                </a:tc>
                <a:tc>
                  <a:txBody>
                    <a:bodyPr/>
                    <a:lstStyle/>
                    <a:p>
                      <a:pPr algn="l">
                        <a:spcAft>
                          <a:spcPts val="0"/>
                        </a:spcAft>
                      </a:pPr>
                      <a:r>
                        <a:rPr lang="en-US" altLang="zh-CN" sz="1200" kern="100">
                          <a:effectLst/>
                          <a:latin typeface="Cambria" panose="02040503050406030204" charset="0"/>
                          <a:cs typeface="Cambria" panose="02040503050406030204" charset="0"/>
                        </a:rPr>
                        <a:t>Nickel - metal hydride batteries, as "green energy", are widely used in laptops, mobile phones, video cameras, etc., and are also being developed as a power source for electric vehicles.</a:t>
                      </a:r>
                      <a:endParaRPr lang="en-US" altLang="zh-CN" sz="1200" kern="100">
                        <a:effectLst/>
                        <a:latin typeface="Cambria" panose="02040503050406030204" charset="0"/>
                        <a:ea typeface="宋体" panose="02010600030101010101" pitchFamily="2" charset="-122"/>
                        <a:cs typeface="Cambria" panose="02040503050406030204" charset="0"/>
                      </a:endParaRPr>
                    </a:p>
                  </a:txBody>
                  <a:tcPr marL="68580" marR="68580" marT="0" marB="0"/>
                </a:tc>
                <a:tc>
                  <a:txBody>
                    <a:bodyPr/>
                    <a:lstStyle/>
                    <a:p>
                      <a:pPr algn="ctr">
                        <a:spcAft>
                          <a:spcPts val="0"/>
                        </a:spcAft>
                      </a:pPr>
                      <a:r>
                        <a:rPr lang="en-US" altLang="zh-CN" sz="1200" kern="100">
                          <a:effectLst/>
                          <a:latin typeface="Cambria" panose="02040503050406030204"/>
                          <a:ea typeface="宋体" panose="02010600030101010101" pitchFamily="2" charset="-122"/>
                          <a:cs typeface="Times New Roman" panose="02020603050405020304"/>
                        </a:rPr>
                        <a:t>Lanthanum, Cerium, Praseodymium, Neodymium, Samarium</a:t>
                      </a:r>
                      <a:endParaRPr lang="en-US" altLang="zh-CN" sz="1200" kern="100">
                        <a:effectLst/>
                        <a:latin typeface="Cambria" panose="02040503050406030204"/>
                        <a:ea typeface="宋体" panose="02010600030101010101" pitchFamily="2" charset="-122"/>
                        <a:cs typeface="Times New Roman" panose="02020603050405020304"/>
                      </a:endParaRPr>
                    </a:p>
                  </a:txBody>
                  <a:tcPr marL="68580" marR="68580" marT="0" marB="0" anchor="ctr"/>
                </a:tc>
              </a:tr>
              <a:tr h="593090">
                <a:tc>
                  <a:txBody>
                    <a:bodyPr/>
                    <a:lstStyle/>
                    <a:p>
                      <a:pPr algn="ctr">
                        <a:spcAft>
                          <a:spcPts val="0"/>
                        </a:spcAft>
                      </a:pPr>
                      <a:r>
                        <a:rPr lang="en-US" altLang="zh-CN" sz="1200" kern="100" dirty="0">
                          <a:effectLst/>
                          <a:latin typeface="Cambria" panose="02040503050406030204"/>
                          <a:ea typeface="宋体" panose="02010600030101010101" pitchFamily="2" charset="-122"/>
                          <a:cs typeface="Times New Roman" panose="02020603050405020304"/>
                        </a:rPr>
                        <a:t>Laser Materials</a:t>
                      </a:r>
                      <a:endParaRPr lang="en-US" altLang="zh-CN" sz="1200" kern="100" dirty="0">
                        <a:effectLst/>
                        <a:latin typeface="Cambria" panose="02040503050406030204"/>
                        <a:ea typeface="宋体" panose="02010600030101010101" pitchFamily="2" charset="-122"/>
                        <a:cs typeface="Times New Roman" panose="02020603050405020304"/>
                      </a:endParaRPr>
                    </a:p>
                  </a:txBody>
                  <a:tcPr marL="68580" marR="68580" marT="0" marB="0"/>
                </a:tc>
                <a:tc>
                  <a:txBody>
                    <a:bodyPr/>
                    <a:lstStyle/>
                    <a:p>
                      <a:pPr algn="l">
                        <a:spcAft>
                          <a:spcPts val="0"/>
                        </a:spcAft>
                      </a:pPr>
                      <a:r>
                        <a:rPr lang="en-US" altLang="zh-CN" sz="1200" kern="100">
                          <a:effectLst/>
                          <a:latin typeface="Cambria" panose="02040503050406030204"/>
                          <a:ea typeface="宋体" panose="02010600030101010101" pitchFamily="2" charset="-122"/>
                          <a:cs typeface="Times New Roman" panose="02020603050405020304"/>
                        </a:rPr>
                        <a:t>Currently, about 90% of laser materials involve rare earths. Among the 45 commercially available laser materials in the world, more than 30 are rare - earth - based laser materials.</a:t>
                      </a:r>
                      <a:endParaRPr lang="en-US" altLang="zh-CN" sz="1200" kern="100">
                        <a:effectLst/>
                        <a:latin typeface="Cambria" panose="02040503050406030204"/>
                        <a:ea typeface="宋体" panose="02010600030101010101" pitchFamily="2" charset="-122"/>
                        <a:cs typeface="Times New Roman" panose="02020603050405020304"/>
                      </a:endParaRPr>
                    </a:p>
                  </a:txBody>
                  <a:tcPr marL="68580" marR="68580" marT="0" marB="0"/>
                </a:tc>
                <a:tc>
                  <a:txBody>
                    <a:bodyPr/>
                    <a:lstStyle/>
                    <a:p>
                      <a:pPr algn="ctr">
                        <a:spcAft>
                          <a:spcPts val="0"/>
                        </a:spcAft>
                      </a:pPr>
                      <a:r>
                        <a:rPr lang="en-US" altLang="zh-CN" sz="1200" kern="100">
                          <a:effectLst/>
                          <a:latin typeface="Cambria" panose="02040503050406030204"/>
                          <a:ea typeface="宋体" panose="02010600030101010101" pitchFamily="2" charset="-122"/>
                          <a:cs typeface="Times New Roman" panose="02020603050405020304"/>
                        </a:rPr>
                        <a:t>Lanthanum, Cerium,</a:t>
                      </a:r>
                      <a:r>
                        <a:rPr lang="en-US" altLang="zh-CN" sz="1200" kern="100">
                          <a:effectLst/>
                          <a:highlight>
                            <a:srgbClr val="FFFF00"/>
                          </a:highlight>
                          <a:latin typeface="Cambria" panose="02040503050406030204"/>
                          <a:ea typeface="宋体" panose="02010600030101010101" pitchFamily="2" charset="-122"/>
                          <a:cs typeface="Times New Roman" panose="02020603050405020304"/>
                        </a:rPr>
                        <a:t> Ytterbium</a:t>
                      </a:r>
                      <a:endParaRPr lang="en-US" altLang="zh-CN" sz="1200" kern="100">
                        <a:effectLst/>
                        <a:highlight>
                          <a:srgbClr val="FFFF00"/>
                        </a:highlight>
                        <a:latin typeface="Cambria" panose="02040503050406030204"/>
                        <a:ea typeface="宋体" panose="02010600030101010101" pitchFamily="2" charset="-122"/>
                        <a:cs typeface="Times New Roman" panose="02020603050405020304"/>
                      </a:endParaRPr>
                    </a:p>
                  </a:txBody>
                  <a:tcPr marL="68580" marR="68580" marT="0" marB="0" anchor="ctr"/>
                </a:tc>
              </a:tr>
              <a:tr h="394335">
                <a:tc>
                  <a:txBody>
                    <a:bodyPr/>
                    <a:lstStyle/>
                    <a:p>
                      <a:pPr algn="ctr">
                        <a:spcAft>
                          <a:spcPts val="0"/>
                        </a:spcAft>
                      </a:pPr>
                      <a:r>
                        <a:rPr lang="en-US" altLang="zh-CN" sz="1200" kern="100">
                          <a:effectLst/>
                          <a:latin typeface="Cambria" panose="02040503050406030204"/>
                          <a:ea typeface="宋体" panose="02010600030101010101" pitchFamily="2" charset="-122"/>
                          <a:cs typeface="Times New Roman" panose="02020603050405020304"/>
                        </a:rPr>
                        <a:t>Rare Earth Polishing Powder</a:t>
                      </a:r>
                      <a:endParaRPr lang="en-US" altLang="zh-CN" sz="1200" kern="100">
                        <a:effectLst/>
                        <a:latin typeface="Cambria" panose="02040503050406030204"/>
                        <a:ea typeface="宋体" panose="02010600030101010101" pitchFamily="2" charset="-122"/>
                        <a:cs typeface="Times New Roman" panose="02020603050405020304"/>
                      </a:endParaRPr>
                    </a:p>
                  </a:txBody>
                  <a:tcPr marL="68580" marR="68580" marT="0" marB="0"/>
                </a:tc>
                <a:tc>
                  <a:txBody>
                    <a:bodyPr/>
                    <a:lstStyle/>
                    <a:p>
                      <a:pPr algn="l">
                        <a:spcAft>
                          <a:spcPts val="0"/>
                        </a:spcAft>
                      </a:pPr>
                      <a:r>
                        <a:rPr lang="en-US" altLang="zh-CN" sz="1200" kern="100">
                          <a:effectLst/>
                          <a:latin typeface="Cambria" panose="02040503050406030204"/>
                          <a:ea typeface="宋体" panose="02010600030101010101" pitchFamily="2" charset="-122"/>
                          <a:cs typeface="Times New Roman" panose="02020603050405020304"/>
                        </a:rPr>
                        <a:t>For optoelectronic precision devices (semiconductor chips), color TV display picture tubes, liquid crystal displays, optical lenses, etc.</a:t>
                      </a:r>
                      <a:endParaRPr lang="en-US" altLang="zh-CN" sz="1200" kern="100">
                        <a:effectLst/>
                        <a:latin typeface="Cambria" panose="02040503050406030204"/>
                        <a:ea typeface="宋体" panose="02010600030101010101" pitchFamily="2" charset="-122"/>
                        <a:cs typeface="Times New Roman" panose="02020603050405020304"/>
                      </a:endParaRPr>
                    </a:p>
                  </a:txBody>
                  <a:tcPr marL="68580" marR="68580" marT="0" marB="0"/>
                </a:tc>
                <a:tc>
                  <a:txBody>
                    <a:bodyPr/>
                    <a:lstStyle/>
                    <a:p>
                      <a:pPr algn="ctr">
                        <a:spcAft>
                          <a:spcPts val="0"/>
                        </a:spcAft>
                      </a:pPr>
                      <a:r>
                        <a:rPr lang="en-US" sz="1050" kern="100">
                          <a:effectLst/>
                        </a:rPr>
                        <a:t> </a:t>
                      </a:r>
                      <a:r>
                        <a:rPr lang="en-US" altLang="zh-CN" sz="1200" kern="100">
                          <a:effectLst/>
                          <a:latin typeface="Cambria" panose="02040503050406030204"/>
                          <a:ea typeface="宋体" panose="02010600030101010101" pitchFamily="2" charset="-122"/>
                          <a:cs typeface="Times New Roman" panose="02020603050405020304"/>
                        </a:rPr>
                        <a:t>Cerium, Lanthanum, Praseodymium, Mixed Metals</a:t>
                      </a:r>
                      <a:endParaRPr lang="en-US" altLang="zh-CN" sz="1200" kern="100">
                        <a:effectLst/>
                        <a:latin typeface="Cambria" panose="02040503050406030204"/>
                        <a:ea typeface="宋体" panose="02010600030101010101" pitchFamily="2" charset="-122"/>
                        <a:cs typeface="Times New Roman" panose="02020603050405020304"/>
                      </a:endParaRPr>
                    </a:p>
                  </a:txBody>
                  <a:tcPr marL="68580" marR="68580" marT="0" marB="0" anchor="ctr"/>
                </a:tc>
              </a:tr>
              <a:tr h="591820">
                <a:tc>
                  <a:txBody>
                    <a:bodyPr/>
                    <a:lstStyle/>
                    <a:p>
                      <a:pPr algn="ctr">
                        <a:spcAft>
                          <a:spcPts val="0"/>
                        </a:spcAft>
                      </a:pPr>
                      <a:r>
                        <a:rPr lang="en-US" altLang="zh-CN" sz="1200" kern="100" dirty="0">
                          <a:effectLst/>
                          <a:latin typeface="Cambria" panose="02040503050406030204"/>
                          <a:ea typeface="宋体" panose="02010600030101010101" pitchFamily="2" charset="-122"/>
                          <a:cs typeface="Times New Roman" panose="02020603050405020304"/>
                        </a:rPr>
                        <a:t>Luminescent Materials</a:t>
                      </a:r>
                      <a:endParaRPr lang="en-US" altLang="zh-CN" sz="1200" kern="100" dirty="0">
                        <a:effectLst/>
                        <a:latin typeface="Cambria" panose="02040503050406030204"/>
                        <a:ea typeface="宋体" panose="02010600030101010101" pitchFamily="2" charset="-122"/>
                        <a:cs typeface="Times New Roman" panose="02020603050405020304"/>
                      </a:endParaRPr>
                    </a:p>
                  </a:txBody>
                  <a:tcPr marL="68580" marR="68580" marT="0" marB="0" anchor="ctr"/>
                </a:tc>
                <a:tc>
                  <a:txBody>
                    <a:bodyPr/>
                    <a:lstStyle/>
                    <a:p>
                      <a:pPr algn="just">
                        <a:spcAft>
                          <a:spcPts val="0"/>
                        </a:spcAft>
                      </a:pPr>
                      <a:r>
                        <a:rPr lang="en-US" altLang="zh-CN" sz="1200" kern="100">
                          <a:effectLst/>
                          <a:latin typeface="Cambria" panose="02040503050406030204"/>
                          <a:ea typeface="宋体" panose="02010600030101010101" pitchFamily="2" charset="-122"/>
                          <a:cs typeface="Times New Roman" panose="02020603050405020304"/>
                        </a:rPr>
                        <a:t>I</a:t>
                      </a:r>
                      <a:r>
                        <a:rPr lang="en-US" altLang="zh-CN" sz="1200" kern="100">
                          <a:effectLst/>
                          <a:latin typeface="Cambria" panose="02040503050406030204"/>
                          <a:ea typeface="宋体" panose="02010600030101010101" pitchFamily="2" charset="-122"/>
                          <a:cs typeface="Times New Roman" panose="02020603050405020304"/>
                        </a:rPr>
                        <a:t>ndispensable light emitters for color TVs and various displays, and also essential materials for manufacturing modern green lighting sources such as trichromatic energy - saving lamps and metal halide lamps</a:t>
                      </a:r>
                      <a:endParaRPr lang="en-US" altLang="zh-CN" sz="1200" kern="100">
                        <a:effectLst/>
                        <a:latin typeface="Cambria" panose="02040503050406030204"/>
                        <a:ea typeface="宋体" panose="02010600030101010101" pitchFamily="2" charset="-122"/>
                        <a:cs typeface="Times New Roman" panose="02020603050405020304"/>
                      </a:endParaRPr>
                    </a:p>
                  </a:txBody>
                  <a:tcPr marL="68580" marR="68580" marT="0" marB="0" anchor="ctr"/>
                </a:tc>
                <a:tc>
                  <a:txBody>
                    <a:bodyPr/>
                    <a:lstStyle/>
                    <a:p>
                      <a:pPr algn="ctr">
                        <a:spcAft>
                          <a:spcPts val="0"/>
                        </a:spcAft>
                      </a:pPr>
                      <a:r>
                        <a:rPr lang="en-US" altLang="zh-CN" sz="1200" kern="100" dirty="0">
                          <a:effectLst/>
                          <a:latin typeface="Cambria" panose="02040503050406030204"/>
                          <a:ea typeface="宋体" panose="02010600030101010101" pitchFamily="2" charset="-122"/>
                          <a:cs typeface="Times New Roman" panose="02020603050405020304"/>
                        </a:rPr>
                        <a:t>Europium, </a:t>
                      </a:r>
                      <a:r>
                        <a:rPr lang="en-US" altLang="zh-CN" sz="1200" kern="100" dirty="0">
                          <a:effectLst/>
                          <a:highlight>
                            <a:srgbClr val="FFFF00"/>
                          </a:highlight>
                          <a:latin typeface="Cambria" panose="02040503050406030204"/>
                          <a:ea typeface="宋体" panose="02010600030101010101" pitchFamily="2" charset="-122"/>
                          <a:cs typeface="Times New Roman" panose="02020603050405020304"/>
                        </a:rPr>
                        <a:t>Yttrium, Terbium, Dysprosium</a:t>
                      </a:r>
                      <a:r>
                        <a:rPr lang="en-US" altLang="zh-CN" sz="1200" kern="100" dirty="0">
                          <a:effectLst/>
                          <a:latin typeface="Cambria" panose="02040503050406030204"/>
                          <a:ea typeface="宋体" panose="02010600030101010101" pitchFamily="2" charset="-122"/>
                          <a:cs typeface="Times New Roman" panose="02020603050405020304"/>
                        </a:rPr>
                        <a:t>, Cerium, Praseodymium, </a:t>
                      </a:r>
                      <a:r>
                        <a:rPr lang="en-US" altLang="zh-CN" sz="1200" kern="100" dirty="0">
                          <a:effectLst/>
                          <a:highlight>
                            <a:srgbClr val="FFFF00"/>
                          </a:highlight>
                          <a:latin typeface="Cambria" panose="02040503050406030204"/>
                          <a:ea typeface="宋体" panose="02010600030101010101" pitchFamily="2" charset="-122"/>
                          <a:cs typeface="Times New Roman" panose="02020603050405020304"/>
                        </a:rPr>
                        <a:t>Gadolinium</a:t>
                      </a:r>
                      <a:endParaRPr lang="en-US" altLang="zh-CN" sz="1200" kern="100" dirty="0">
                        <a:effectLst/>
                        <a:highlight>
                          <a:srgbClr val="FFFF00"/>
                        </a:highlight>
                        <a:latin typeface="Cambria" panose="02040503050406030204"/>
                        <a:ea typeface="宋体" panose="02010600030101010101" pitchFamily="2" charset="-122"/>
                        <a:cs typeface="Times New Roman" panose="02020603050405020304"/>
                      </a:endParaRPr>
                    </a:p>
                  </a:txBody>
                  <a:tcPr marL="68580" marR="68580" marT="0" marB="0" anchor="ct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3103268" y="82812"/>
            <a:ext cx="598551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l" eaLnBrk="1" hangingPunct="1"/>
            <a:r>
              <a:rPr lang="en-US" altLang="zh-CN" sz="2400" b="1" dirty="0"/>
              <a:t>Main Application Fields of Rare Earths</a:t>
            </a:r>
            <a:endParaRPr lang="en-US" altLang="zh-CN" sz="2400" b="1" dirty="0"/>
          </a:p>
        </p:txBody>
      </p:sp>
      <p:graphicFrame>
        <p:nvGraphicFramePr>
          <p:cNvPr id="8" name="表格 7"/>
          <p:cNvGraphicFramePr>
            <a:graphicFrameLocks noGrp="1"/>
          </p:cNvGraphicFramePr>
          <p:nvPr>
            <p:custDataLst>
              <p:tags r:id="rId1"/>
            </p:custDataLst>
          </p:nvPr>
        </p:nvGraphicFramePr>
        <p:xfrm>
          <a:off x="635" y="1187450"/>
          <a:ext cx="12192000" cy="5069205"/>
        </p:xfrm>
        <a:graphic>
          <a:graphicData uri="http://schemas.openxmlformats.org/drawingml/2006/table">
            <a:tbl>
              <a:tblPr firstRow="1" firstCol="1" lastRow="1" lastCol="1" bandRow="1" bandCol="1">
                <a:tableStyleId>{5C22544A-7EE6-4342-B048-85BDC9FD1C3A}</a:tableStyleId>
              </a:tblPr>
              <a:tblGrid>
                <a:gridCol w="1189990"/>
                <a:gridCol w="1038225"/>
                <a:gridCol w="842645"/>
                <a:gridCol w="1287780"/>
                <a:gridCol w="1144905"/>
                <a:gridCol w="1042035"/>
                <a:gridCol w="1041400"/>
                <a:gridCol w="1029970"/>
                <a:gridCol w="892175"/>
                <a:gridCol w="1145540"/>
                <a:gridCol w="822325"/>
                <a:gridCol w="715010"/>
              </a:tblGrid>
              <a:tr h="659130">
                <a:tc>
                  <a:txBody>
                    <a:bodyPr/>
                    <a:lstStyle/>
                    <a:p>
                      <a:pPr algn="ctr">
                        <a:spcAft>
                          <a:spcPts val="0"/>
                        </a:spcAft>
                      </a:pPr>
                      <a:r>
                        <a:rPr lang="en-US" sz="1000" kern="100" dirty="0">
                          <a:effectLst/>
                        </a:rPr>
                        <a:t> </a:t>
                      </a:r>
                      <a:endParaRPr lang="zh-CN" sz="1000" kern="100" dirty="0">
                        <a:effectLst/>
                        <a:latin typeface="Arial" panose="020B0604020202020204"/>
                        <a:ea typeface="黑体" panose="02010609060101010101" charset="-122"/>
                      </a:endParaRPr>
                    </a:p>
                  </a:txBody>
                  <a:tcPr marL="68580" marR="68580" marT="0" marB="0"/>
                </a:tc>
                <a:tc>
                  <a:txBody>
                    <a:bodyPr/>
                    <a:lstStyle/>
                    <a:p>
                      <a:pPr algn="ctr"/>
                      <a:r>
                        <a:rPr lang="en-US" altLang="zh-CN" sz="1200" b="0" i="0">
                          <a:solidFill>
                            <a:srgbClr val="000000"/>
                          </a:solidFill>
                          <a:latin typeface="Cambria" panose="02040503050406030204" charset="0"/>
                          <a:ea typeface="Inter"/>
                          <a:cs typeface="Cambria" panose="02040503050406030204" charset="0"/>
                        </a:rPr>
                        <a:t>Lanthanum</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Cerium</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Praseodymium</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Neodymium</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Samarium</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Europium</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Gadolinium</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Terbium</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Dysprosium</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Yttrium</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Others</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r>
              <a:tr h="360680">
                <a:tc>
                  <a:txBody>
                    <a:bodyPr/>
                    <a:lstStyle/>
                    <a:p>
                      <a:pPr algn="ctr"/>
                      <a:r>
                        <a:rPr lang="en-US" altLang="zh-CN" sz="1100" b="0" i="0">
                          <a:solidFill>
                            <a:srgbClr val="000000"/>
                          </a:solidFill>
                          <a:latin typeface="Cambria" panose="02040503050406030204" charset="0"/>
                          <a:ea typeface="Inter"/>
                          <a:cs typeface="Cambria" panose="02040503050406030204" charset="0"/>
                        </a:rPr>
                        <a:t>Permanent Magnets</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r>
              <a:tr h="360680">
                <a:tc>
                  <a:txBody>
                    <a:bodyPr/>
                    <a:lstStyle/>
                    <a:p>
                      <a:pPr algn="ctr"/>
                      <a:r>
                        <a:rPr lang="en-US" altLang="zh-CN" sz="1100" b="0" i="0">
                          <a:solidFill>
                            <a:srgbClr val="000000"/>
                          </a:solidFill>
                          <a:latin typeface="Cambria" panose="02040503050406030204" charset="0"/>
                          <a:ea typeface="Inter"/>
                          <a:cs typeface="Cambria" panose="02040503050406030204" charset="0"/>
                        </a:rPr>
                        <a:t>Catalysts (Automotive)</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r>
              <a:tr h="533400">
                <a:tc>
                  <a:txBody>
                    <a:bodyPr/>
                    <a:lstStyle/>
                    <a:p>
                      <a:pPr algn="ctr"/>
                      <a:r>
                        <a:rPr lang="en-US" altLang="zh-CN" sz="1100" b="0" i="0">
                          <a:solidFill>
                            <a:srgbClr val="000000"/>
                          </a:solidFill>
                          <a:latin typeface="Cambria" panose="02040503050406030204" charset="0"/>
                          <a:ea typeface="Inter"/>
                          <a:cs typeface="Cambria" panose="02040503050406030204" charset="0"/>
                        </a:rPr>
                        <a:t>Catalysts (Petrochemical)</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r>
              <a:tr h="360680">
                <a:tc>
                  <a:txBody>
                    <a:bodyPr/>
                    <a:lstStyle/>
                    <a:p>
                      <a:pPr algn="ctr"/>
                      <a:r>
                        <a:rPr lang="en-US" altLang="zh-CN" sz="1100" b="0" i="0">
                          <a:solidFill>
                            <a:srgbClr val="000000"/>
                          </a:solidFill>
                          <a:latin typeface="Cambria" panose="02040503050406030204" charset="0"/>
                          <a:ea typeface="Inter"/>
                          <a:cs typeface="Cambria" panose="02040503050406030204" charset="0"/>
                        </a:rPr>
                        <a:t>Battery Alloys</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r>
              <a:tr h="361315">
                <a:tc>
                  <a:txBody>
                    <a:bodyPr/>
                    <a:lstStyle/>
                    <a:p>
                      <a:pPr algn="ctr"/>
                      <a:r>
                        <a:rPr lang="en-US" altLang="zh-CN" sz="1100" b="0" i="0">
                          <a:solidFill>
                            <a:srgbClr val="000000"/>
                          </a:solidFill>
                          <a:latin typeface="Cambria" panose="02040503050406030204" charset="0"/>
                          <a:ea typeface="Inter"/>
                          <a:cs typeface="Cambria" panose="02040503050406030204" charset="0"/>
                        </a:rPr>
                        <a:t>Alloys (Non - Battery)</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r>
              <a:tr h="360680">
                <a:tc>
                  <a:txBody>
                    <a:bodyPr/>
                    <a:lstStyle/>
                    <a:p>
                      <a:pPr algn="ctr"/>
                      <a:r>
                        <a:rPr lang="en-US" altLang="zh-CN" sz="1100" b="0" i="0">
                          <a:solidFill>
                            <a:srgbClr val="000000"/>
                          </a:solidFill>
                          <a:latin typeface="Cambria" panose="02040503050406030204" charset="0"/>
                          <a:ea typeface="Inter"/>
                          <a:cs typeface="Cambria" panose="02040503050406030204" charset="0"/>
                        </a:rPr>
                        <a:t>Phosphors</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r>
              <a:tr h="360680">
                <a:tc>
                  <a:txBody>
                    <a:bodyPr/>
                    <a:lstStyle/>
                    <a:p>
                      <a:pPr algn="ctr"/>
                      <a:r>
                        <a:rPr lang="en-US" altLang="zh-CN" sz="1100" b="0" i="0">
                          <a:solidFill>
                            <a:srgbClr val="000000"/>
                          </a:solidFill>
                          <a:latin typeface="Cambria" panose="02040503050406030204" charset="0"/>
                          <a:ea typeface="Inter"/>
                          <a:cs typeface="Cambria" panose="02040503050406030204" charset="0"/>
                        </a:rPr>
                        <a:t>Polishing Powder</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r>
              <a:tr h="361315">
                <a:tc>
                  <a:txBody>
                    <a:bodyPr/>
                    <a:lstStyle/>
                    <a:p>
                      <a:pPr algn="ctr"/>
                      <a:r>
                        <a:rPr lang="en-US" altLang="zh-CN" sz="1100" b="0" i="0">
                          <a:solidFill>
                            <a:srgbClr val="000000"/>
                          </a:solidFill>
                          <a:latin typeface="Cambria" panose="02040503050406030204" charset="0"/>
                          <a:ea typeface="Inter"/>
                          <a:cs typeface="Cambria" panose="02040503050406030204" charset="0"/>
                        </a:rPr>
                        <a:t>Glass Additives</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r>
              <a:tr h="360045">
                <a:tc>
                  <a:txBody>
                    <a:bodyPr/>
                    <a:lstStyle/>
                    <a:p>
                      <a:pPr algn="ctr"/>
                      <a:r>
                        <a:rPr lang="en-US" altLang="zh-CN" sz="1100" b="0" i="0">
                          <a:solidFill>
                            <a:srgbClr val="000000"/>
                          </a:solidFill>
                          <a:latin typeface="Cambria" panose="02040503050406030204" charset="0"/>
                          <a:ea typeface="Inter"/>
                          <a:cs typeface="Cambria" panose="02040503050406030204" charset="0"/>
                        </a:rPr>
                        <a:t>Ceramics</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r>
              <a:tr h="361315">
                <a:tc>
                  <a:txBody>
                    <a:bodyPr/>
                    <a:lstStyle/>
                    <a:p>
                      <a:pPr algn="ctr"/>
                      <a:r>
                        <a:rPr lang="en-US" altLang="zh-CN" sz="1100" b="0" i="0">
                          <a:solidFill>
                            <a:srgbClr val="000000"/>
                          </a:solidFill>
                          <a:latin typeface="Cambria" panose="02040503050406030204" charset="0"/>
                          <a:ea typeface="Inter"/>
                          <a:cs typeface="Cambria" panose="02040503050406030204" charset="0"/>
                        </a:rPr>
                        <a:t>Others</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100" b="0" i="0">
                          <a:solidFill>
                            <a:srgbClr val="000000"/>
                          </a:solidFill>
                          <a:latin typeface="Cambria" panose="02040503050406030204" charset="0"/>
                          <a:ea typeface="Inter"/>
                          <a:cs typeface="Cambria" panose="02040503050406030204" charset="0"/>
                        </a:rPr>
                        <a:t>√</a:t>
                      </a:r>
                      <a:endParaRPr lang="en-US" altLang="zh-CN" sz="11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custDataLst>
              <p:tags r:id="rId1"/>
            </p:custDataLst>
          </p:nvPr>
        </p:nvGraphicFramePr>
        <p:xfrm>
          <a:off x="0" y="-40640"/>
          <a:ext cx="12191365" cy="6898640"/>
        </p:xfrm>
        <a:graphic>
          <a:graphicData uri="http://schemas.openxmlformats.org/drawingml/2006/table">
            <a:tbl>
              <a:tblPr firstRow="1" firstCol="1" bandRow="1">
                <a:tableStyleId>{5C22544A-7EE6-4342-B048-85BDC9FD1C3A}</a:tableStyleId>
              </a:tblPr>
              <a:tblGrid>
                <a:gridCol w="2402205"/>
                <a:gridCol w="4643120"/>
                <a:gridCol w="1599565"/>
                <a:gridCol w="1728470"/>
                <a:gridCol w="1818005"/>
              </a:tblGrid>
              <a:tr h="751205">
                <a:tc>
                  <a:txBody>
                    <a:bodyPr/>
                    <a:lstStyle/>
                    <a:p>
                      <a:pPr algn="ctr"/>
                      <a:r>
                        <a:rPr lang="en-US" altLang="zh-CN" sz="1400" b="0" i="0">
                          <a:solidFill>
                            <a:srgbClr val="000000"/>
                          </a:solidFill>
                          <a:latin typeface="Cambria" panose="02040503050406030204" charset="0"/>
                          <a:ea typeface="Inter"/>
                          <a:cs typeface="Cambria" panose="02040503050406030204" charset="0"/>
                        </a:rPr>
                        <a:t>Type</a:t>
                      </a:r>
                      <a:endParaRPr lang="en-US" altLang="zh-CN" sz="14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400" b="0" i="0">
                          <a:solidFill>
                            <a:srgbClr val="000000"/>
                          </a:solidFill>
                          <a:latin typeface="Cambria" panose="02040503050406030204" charset="0"/>
                          <a:ea typeface="Inter"/>
                          <a:cs typeface="Cambria" panose="02040503050406030204" charset="0"/>
                        </a:rPr>
                        <a:t>Description</a:t>
                      </a:r>
                      <a:endParaRPr lang="en-US" altLang="zh-CN" sz="14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400" b="0" i="0">
                          <a:solidFill>
                            <a:srgbClr val="000000"/>
                          </a:solidFill>
                          <a:latin typeface="Cambria" panose="02040503050406030204" charset="0"/>
                          <a:ea typeface="Inter"/>
                          <a:cs typeface="Cambria" panose="02040503050406030204" charset="0"/>
                        </a:rPr>
                        <a:t>Unit</a:t>
                      </a:r>
                      <a:endParaRPr lang="en-US" altLang="zh-CN" sz="14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400" b="0" i="0">
                          <a:solidFill>
                            <a:srgbClr val="000000"/>
                          </a:solidFill>
                          <a:latin typeface="Cambria" panose="02040503050406030204" charset="0"/>
                          <a:ea typeface="Inter"/>
                          <a:cs typeface="Cambria" panose="02040503050406030204" charset="0"/>
                        </a:rPr>
                        <a:t>Low - value Consumption</a:t>
                      </a:r>
                      <a:endParaRPr lang="en-US" altLang="zh-CN" sz="14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400" b="0" i="0">
                          <a:solidFill>
                            <a:srgbClr val="000000"/>
                          </a:solidFill>
                          <a:latin typeface="Cambria" panose="02040503050406030204" charset="0"/>
                          <a:ea typeface="Inter"/>
                          <a:cs typeface="Cambria" panose="02040503050406030204" charset="0"/>
                        </a:rPr>
                        <a:t>High - value Consumption</a:t>
                      </a:r>
                      <a:endParaRPr lang="en-US" altLang="zh-CN" sz="14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r>
              <a:tr h="648970">
                <a:tc rowSpan="3">
                  <a:txBody>
                    <a:bodyPr/>
                    <a:lstStyle/>
                    <a:p>
                      <a:pPr algn="ctr"/>
                      <a:r>
                        <a:rPr lang="en-US" altLang="zh-CN" sz="2400" b="0" i="0">
                          <a:solidFill>
                            <a:srgbClr val="000000"/>
                          </a:solidFill>
                          <a:latin typeface="Cambria" panose="02040503050406030204" charset="0"/>
                          <a:ea typeface="Inter"/>
                          <a:cs typeface="Cambria" panose="02040503050406030204" charset="0"/>
                        </a:rPr>
                        <a:t>Wind Turbines</a:t>
                      </a:r>
                      <a:endParaRPr lang="en-US" altLang="zh-CN" sz="24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400" b="0" i="0">
                          <a:solidFill>
                            <a:srgbClr val="000000"/>
                          </a:solidFill>
                          <a:latin typeface="Cambria" panose="02040503050406030204" charset="0"/>
                          <a:ea typeface="Inter"/>
                          <a:cs typeface="Cambria" panose="02040503050406030204" charset="0"/>
                        </a:rPr>
                        <a:t>Average magnet consumption per megawatt</a:t>
                      </a:r>
                      <a:endParaRPr lang="en-US" altLang="zh-CN" sz="14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400" b="0" i="0">
                          <a:solidFill>
                            <a:srgbClr val="000000"/>
                          </a:solidFill>
                          <a:latin typeface="Cambria" panose="02040503050406030204" charset="0"/>
                          <a:ea typeface="Inter"/>
                          <a:cs typeface="Cambria" panose="02040503050406030204" charset="0"/>
                        </a:rPr>
                        <a:t>kg</a:t>
                      </a:r>
                      <a:endParaRPr lang="en-US" altLang="zh-CN" sz="14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400" b="0" i="0">
                          <a:solidFill>
                            <a:srgbClr val="000000"/>
                          </a:solidFill>
                          <a:latin typeface="Cambria" panose="02040503050406030204" charset="0"/>
                          <a:ea typeface="Inter"/>
                          <a:cs typeface="Cambria" panose="02040503050406030204" charset="0"/>
                        </a:rPr>
                        <a:t>200</a:t>
                      </a:r>
                      <a:endParaRPr lang="en-US" altLang="zh-CN" sz="14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400" b="0" i="0">
                          <a:solidFill>
                            <a:srgbClr val="000000"/>
                          </a:solidFill>
                          <a:latin typeface="Cambria" panose="02040503050406030204" charset="0"/>
                          <a:ea typeface="Inter"/>
                          <a:cs typeface="Cambria" panose="02040503050406030204" charset="0"/>
                        </a:rPr>
                        <a:t>600</a:t>
                      </a:r>
                      <a:endParaRPr lang="en-US" altLang="zh-CN" sz="14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r>
              <a:tr h="648970">
                <a:tc vMerge="1">
                  <a:tcPr marL="137477" marR="137477" marT="91757" marB="91757" anchor="ctr" anchorCtr="0"/>
                </a:tc>
                <a:tc>
                  <a:txBody>
                    <a:bodyPr/>
                    <a:lstStyle/>
                    <a:p>
                      <a:pPr algn="ctr"/>
                      <a:r>
                        <a:rPr lang="en-US" altLang="zh-CN" sz="1400" b="0" i="0">
                          <a:solidFill>
                            <a:srgbClr val="000000"/>
                          </a:solidFill>
                          <a:latin typeface="Cambria" panose="02040503050406030204" charset="0"/>
                          <a:ea typeface="Inter"/>
                          <a:cs typeface="Cambria" panose="02040503050406030204" charset="0"/>
                        </a:rPr>
                        <a:t>Proportion of neodymium in magnet weight</a:t>
                      </a:r>
                      <a:endParaRPr lang="en-US" altLang="zh-CN" sz="14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400" b="0" i="0">
                          <a:solidFill>
                            <a:srgbClr val="000000"/>
                          </a:solidFill>
                          <a:latin typeface="Cambria" panose="02040503050406030204" charset="0"/>
                          <a:ea typeface="Inter"/>
                          <a:cs typeface="Cambria" panose="02040503050406030204" charset="0"/>
                        </a:rPr>
                        <a:t>%</a:t>
                      </a:r>
                      <a:endParaRPr lang="en-US" altLang="zh-CN" sz="14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400" b="0" i="0">
                          <a:solidFill>
                            <a:srgbClr val="000000"/>
                          </a:solidFill>
                          <a:latin typeface="Cambria" panose="02040503050406030204" charset="0"/>
                          <a:ea typeface="Inter"/>
                          <a:cs typeface="Cambria" panose="02040503050406030204" charset="0"/>
                        </a:rPr>
                        <a:t>31</a:t>
                      </a:r>
                      <a:endParaRPr lang="en-US" altLang="zh-CN" sz="14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400" b="0" i="0">
                          <a:solidFill>
                            <a:srgbClr val="000000"/>
                          </a:solidFill>
                          <a:latin typeface="Cambria" panose="02040503050406030204" charset="0"/>
                          <a:ea typeface="Inter"/>
                          <a:cs typeface="Cambria" panose="02040503050406030204" charset="0"/>
                        </a:rPr>
                        <a:t>31</a:t>
                      </a:r>
                      <a:endParaRPr lang="en-US" altLang="zh-CN" sz="14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r>
              <a:tr h="648970">
                <a:tc vMerge="1">
                  <a:tcPr marL="137477" marR="137477" marT="91757" marB="91757" anchor="ctr" anchorCtr="0"/>
                </a:tc>
                <a:tc>
                  <a:txBody>
                    <a:bodyPr/>
                    <a:lstStyle/>
                    <a:p>
                      <a:pPr algn="ctr"/>
                      <a:r>
                        <a:rPr lang="en-US" altLang="zh-CN" sz="1400" b="0" i="0">
                          <a:solidFill>
                            <a:srgbClr val="000000"/>
                          </a:solidFill>
                          <a:latin typeface="Cambria" panose="02040503050406030204" charset="0"/>
                          <a:ea typeface="Inter"/>
                          <a:cs typeface="Cambria" panose="02040503050406030204" charset="0"/>
                        </a:rPr>
                        <a:t>Proportion of dysprosium in magnet weight</a:t>
                      </a:r>
                      <a:endParaRPr lang="en-US" altLang="zh-CN" sz="14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400" b="0" i="0">
                          <a:solidFill>
                            <a:srgbClr val="000000"/>
                          </a:solidFill>
                          <a:latin typeface="Cambria" panose="02040503050406030204" charset="0"/>
                          <a:ea typeface="Inter"/>
                          <a:cs typeface="Cambria" panose="02040503050406030204" charset="0"/>
                        </a:rPr>
                        <a:t>%</a:t>
                      </a:r>
                      <a:endParaRPr lang="en-US" altLang="zh-CN" sz="14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400" b="0" i="0">
                          <a:solidFill>
                            <a:srgbClr val="000000"/>
                          </a:solidFill>
                          <a:latin typeface="Cambria" panose="02040503050406030204" charset="0"/>
                          <a:ea typeface="Inter"/>
                          <a:cs typeface="Cambria" panose="02040503050406030204" charset="0"/>
                        </a:rPr>
                        <a:t>2</a:t>
                      </a:r>
                      <a:endParaRPr lang="en-US" altLang="zh-CN" sz="14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400" b="0" i="0">
                          <a:solidFill>
                            <a:srgbClr val="000000"/>
                          </a:solidFill>
                          <a:latin typeface="Cambria" panose="02040503050406030204" charset="0"/>
                          <a:ea typeface="Inter"/>
                          <a:cs typeface="Cambria" panose="02040503050406030204" charset="0"/>
                        </a:rPr>
                        <a:t>4</a:t>
                      </a:r>
                      <a:endParaRPr lang="en-US" altLang="zh-CN" sz="14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r>
              <a:tr h="648335">
                <a:tc rowSpan="6">
                  <a:txBody>
                    <a:bodyPr/>
                    <a:lstStyle/>
                    <a:p>
                      <a:pPr algn="ctr"/>
                      <a:r>
                        <a:rPr lang="en-US" altLang="zh-CN" sz="2400" b="0" i="0">
                          <a:solidFill>
                            <a:srgbClr val="000000"/>
                          </a:solidFill>
                          <a:latin typeface="Cambria" panose="02040503050406030204" charset="0"/>
                          <a:ea typeface="Inter"/>
                          <a:cs typeface="Cambria" panose="02040503050406030204" charset="0"/>
                        </a:rPr>
                        <a:t>New Energy Vehicles</a:t>
                      </a:r>
                      <a:endParaRPr lang="en-US" altLang="zh-CN" sz="24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400" b="0" i="0">
                          <a:solidFill>
                            <a:srgbClr val="000000"/>
                          </a:solidFill>
                          <a:latin typeface="Cambria" panose="02040503050406030204" charset="0"/>
                          <a:ea typeface="Inter"/>
                          <a:cs typeface="Cambria" panose="02040503050406030204" charset="0"/>
                        </a:rPr>
                        <a:t>Average magnet consumption per vehicle</a:t>
                      </a:r>
                      <a:endParaRPr lang="en-US" altLang="zh-CN" sz="14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400" b="0" i="0">
                          <a:solidFill>
                            <a:srgbClr val="000000"/>
                          </a:solidFill>
                          <a:latin typeface="Cambria" panose="02040503050406030204" charset="0"/>
                          <a:ea typeface="Inter"/>
                          <a:cs typeface="Cambria" panose="02040503050406030204" charset="0"/>
                        </a:rPr>
                        <a:t>kg</a:t>
                      </a:r>
                      <a:endParaRPr lang="en-US" altLang="zh-CN" sz="14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400" b="0" i="0">
                          <a:solidFill>
                            <a:srgbClr val="000000"/>
                          </a:solidFill>
                          <a:latin typeface="Cambria" panose="02040503050406030204" charset="0"/>
                          <a:ea typeface="Inter"/>
                          <a:cs typeface="Cambria" panose="02040503050406030204" charset="0"/>
                        </a:rPr>
                        <a:t>1</a:t>
                      </a:r>
                      <a:endParaRPr lang="en-US" altLang="zh-CN" sz="14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400" b="0" i="0">
                          <a:solidFill>
                            <a:srgbClr val="000000"/>
                          </a:solidFill>
                          <a:latin typeface="Cambria" panose="02040503050406030204" charset="0"/>
                          <a:ea typeface="Inter"/>
                          <a:cs typeface="Cambria" panose="02040503050406030204" charset="0"/>
                        </a:rPr>
                        <a:t>2</a:t>
                      </a:r>
                      <a:endParaRPr lang="en-US" altLang="zh-CN" sz="14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r>
              <a:tr h="648970">
                <a:tc vMerge="1">
                  <a:tcPr marL="137477" marR="137477" marT="91757" marB="91757" anchor="ctr" anchorCtr="0"/>
                </a:tc>
                <a:tc>
                  <a:txBody>
                    <a:bodyPr/>
                    <a:lstStyle/>
                    <a:p>
                      <a:pPr algn="ctr"/>
                      <a:r>
                        <a:rPr lang="en-US" altLang="zh-CN" sz="1400" b="0" i="0">
                          <a:solidFill>
                            <a:srgbClr val="000000"/>
                          </a:solidFill>
                          <a:latin typeface="Cambria" panose="02040503050406030204" charset="0"/>
                          <a:ea typeface="Inter"/>
                          <a:cs typeface="Cambria" panose="02040503050406030204" charset="0"/>
                        </a:rPr>
                        <a:t>Proportion of neodymium in magnet weight</a:t>
                      </a:r>
                      <a:endParaRPr lang="en-US" altLang="zh-CN" sz="14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400" b="0" i="0">
                          <a:solidFill>
                            <a:srgbClr val="000000"/>
                          </a:solidFill>
                          <a:latin typeface="Cambria" panose="02040503050406030204" charset="0"/>
                          <a:ea typeface="Inter"/>
                          <a:cs typeface="Cambria" panose="02040503050406030204" charset="0"/>
                        </a:rPr>
                        <a:t>%</a:t>
                      </a:r>
                      <a:endParaRPr lang="en-US" altLang="zh-CN" sz="14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400" b="0" i="0">
                          <a:solidFill>
                            <a:srgbClr val="000000"/>
                          </a:solidFill>
                          <a:latin typeface="Cambria" panose="02040503050406030204" charset="0"/>
                          <a:ea typeface="Inter"/>
                          <a:cs typeface="Cambria" panose="02040503050406030204" charset="0"/>
                        </a:rPr>
                        <a:t>31</a:t>
                      </a:r>
                      <a:endParaRPr lang="en-US" altLang="zh-CN" sz="14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400" b="0" i="0">
                          <a:solidFill>
                            <a:srgbClr val="000000"/>
                          </a:solidFill>
                          <a:latin typeface="Cambria" panose="02040503050406030204" charset="0"/>
                          <a:ea typeface="Inter"/>
                          <a:cs typeface="Cambria" panose="02040503050406030204" charset="0"/>
                        </a:rPr>
                        <a:t>31</a:t>
                      </a:r>
                      <a:endParaRPr lang="en-US" altLang="zh-CN" sz="14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r>
              <a:tr h="648970">
                <a:tc vMerge="1">
                  <a:tcPr marL="137477" marR="137477" marT="91757" marB="91757" anchor="ctr" anchorCtr="0"/>
                </a:tc>
                <a:tc>
                  <a:txBody>
                    <a:bodyPr/>
                    <a:lstStyle/>
                    <a:p>
                      <a:pPr algn="ctr"/>
                      <a:r>
                        <a:rPr lang="en-US" altLang="zh-CN" sz="1400" b="0" i="0">
                          <a:solidFill>
                            <a:srgbClr val="000000"/>
                          </a:solidFill>
                          <a:latin typeface="Cambria" panose="02040503050406030204" charset="0"/>
                          <a:ea typeface="Inter"/>
                          <a:cs typeface="Cambria" panose="02040503050406030204" charset="0"/>
                        </a:rPr>
                        <a:t>Proportion of dysprosium in magnet weight</a:t>
                      </a:r>
                      <a:endParaRPr lang="en-US" altLang="zh-CN" sz="14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400" b="0" i="0">
                          <a:solidFill>
                            <a:srgbClr val="000000"/>
                          </a:solidFill>
                          <a:latin typeface="Cambria" panose="02040503050406030204" charset="0"/>
                          <a:ea typeface="Inter"/>
                          <a:cs typeface="Cambria" panose="02040503050406030204" charset="0"/>
                        </a:rPr>
                        <a:t>%</a:t>
                      </a:r>
                      <a:endParaRPr lang="en-US" altLang="zh-CN" sz="14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400" b="0" i="0">
                          <a:solidFill>
                            <a:srgbClr val="000000"/>
                          </a:solidFill>
                          <a:latin typeface="Cambria" panose="02040503050406030204" charset="0"/>
                          <a:ea typeface="Inter"/>
                          <a:cs typeface="Cambria" panose="02040503050406030204" charset="0"/>
                        </a:rPr>
                        <a:t>4.5</a:t>
                      </a:r>
                      <a:endParaRPr lang="en-US" altLang="zh-CN" sz="14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400" b="0" i="0">
                          <a:solidFill>
                            <a:srgbClr val="000000"/>
                          </a:solidFill>
                          <a:latin typeface="Cambria" panose="02040503050406030204" charset="0"/>
                          <a:ea typeface="Inter"/>
                          <a:cs typeface="Cambria" panose="02040503050406030204" charset="0"/>
                        </a:rPr>
                        <a:t>6</a:t>
                      </a:r>
                      <a:endParaRPr lang="en-US" altLang="zh-CN" sz="14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r>
              <a:tr h="751205">
                <a:tc vMerge="1">
                  <a:tcPr marL="137477" marR="137477" marT="91757" marB="91757" anchor="ctr" anchorCtr="0"/>
                </a:tc>
                <a:tc>
                  <a:txBody>
                    <a:bodyPr/>
                    <a:lstStyle/>
                    <a:p>
                      <a:pPr algn="ctr"/>
                      <a:r>
                        <a:rPr lang="en-US" altLang="zh-CN" sz="1400" b="0" i="0">
                          <a:solidFill>
                            <a:srgbClr val="000000"/>
                          </a:solidFill>
                          <a:latin typeface="Cambria" panose="02040503050406030204" charset="0"/>
                          <a:ea typeface="Inter"/>
                          <a:cs typeface="Cambria" panose="02040503050406030204" charset="0"/>
                        </a:rPr>
                        <a:t>Lanthanum consumption in nickel - metal hydride batteries for hybrid vehicles</a:t>
                      </a:r>
                      <a:endParaRPr lang="en-US" altLang="zh-CN" sz="14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400" b="0" i="0">
                          <a:solidFill>
                            <a:srgbClr val="000000"/>
                          </a:solidFill>
                          <a:latin typeface="Cambria" panose="02040503050406030204" charset="0"/>
                          <a:ea typeface="Inter"/>
                          <a:cs typeface="Cambria" panose="02040503050406030204" charset="0"/>
                        </a:rPr>
                        <a:t>kg</a:t>
                      </a:r>
                      <a:endParaRPr lang="en-US" altLang="zh-CN" sz="14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400" b="0" i="0">
                          <a:solidFill>
                            <a:srgbClr val="000000"/>
                          </a:solidFill>
                          <a:latin typeface="Cambria" panose="02040503050406030204" charset="0"/>
                          <a:ea typeface="Inter"/>
                          <a:cs typeface="Cambria" panose="02040503050406030204" charset="0"/>
                        </a:rPr>
                        <a:t>0.49</a:t>
                      </a:r>
                      <a:endParaRPr lang="en-US" altLang="zh-CN" sz="14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400" b="0" i="0">
                          <a:solidFill>
                            <a:srgbClr val="000000"/>
                          </a:solidFill>
                          <a:latin typeface="Cambria" panose="02040503050406030204" charset="0"/>
                          <a:ea typeface="Inter"/>
                          <a:cs typeface="Cambria" panose="02040503050406030204" charset="0"/>
                        </a:rPr>
                        <a:t>0.73</a:t>
                      </a:r>
                      <a:endParaRPr lang="en-US" altLang="zh-CN" sz="14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r>
              <a:tr h="751840">
                <a:tc vMerge="1">
                  <a:tcPr marL="137477" marR="137477" marT="91757" marB="91757" anchor="ctr" anchorCtr="0"/>
                </a:tc>
                <a:tc>
                  <a:txBody>
                    <a:bodyPr/>
                    <a:lstStyle/>
                    <a:p>
                      <a:pPr algn="ctr"/>
                      <a:r>
                        <a:rPr lang="en-US" altLang="zh-CN" sz="1400" b="0" i="0">
                          <a:solidFill>
                            <a:srgbClr val="000000"/>
                          </a:solidFill>
                          <a:latin typeface="Cambria" panose="02040503050406030204" charset="0"/>
                          <a:ea typeface="Inter"/>
                          <a:cs typeface="Cambria" panose="02040503050406030204" charset="0"/>
                        </a:rPr>
                        <a:t>Cerium consumption in nickel - metal hydride batteries for hybrid vehicles</a:t>
                      </a:r>
                      <a:endParaRPr lang="en-US" altLang="zh-CN" sz="14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400" b="0" i="0">
                          <a:solidFill>
                            <a:srgbClr val="000000"/>
                          </a:solidFill>
                          <a:latin typeface="Cambria" panose="02040503050406030204" charset="0"/>
                          <a:ea typeface="Inter"/>
                          <a:cs typeface="Cambria" panose="02040503050406030204" charset="0"/>
                        </a:rPr>
                        <a:t>kg</a:t>
                      </a:r>
                      <a:endParaRPr lang="en-US" altLang="zh-CN" sz="14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400" b="0" i="0">
                          <a:solidFill>
                            <a:srgbClr val="000000"/>
                          </a:solidFill>
                          <a:latin typeface="Cambria" panose="02040503050406030204" charset="0"/>
                          <a:ea typeface="Inter"/>
                          <a:cs typeface="Cambria" panose="02040503050406030204" charset="0"/>
                        </a:rPr>
                        <a:t>0.69</a:t>
                      </a:r>
                      <a:endParaRPr lang="en-US" altLang="zh-CN" sz="14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400" b="0" i="0">
                          <a:solidFill>
                            <a:srgbClr val="000000"/>
                          </a:solidFill>
                          <a:latin typeface="Cambria" panose="02040503050406030204" charset="0"/>
                          <a:ea typeface="Inter"/>
                          <a:cs typeface="Cambria" panose="02040503050406030204" charset="0"/>
                        </a:rPr>
                        <a:t>1.03</a:t>
                      </a:r>
                      <a:endParaRPr lang="en-US" altLang="zh-CN" sz="14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r>
              <a:tr h="751205">
                <a:tc vMerge="1">
                  <a:tcPr marL="137477" marR="137477" marT="91757" marB="91757" anchor="ctr" anchorCtr="0"/>
                </a:tc>
                <a:tc>
                  <a:txBody>
                    <a:bodyPr/>
                    <a:lstStyle/>
                    <a:p>
                      <a:pPr algn="ctr"/>
                      <a:r>
                        <a:rPr lang="en-US" altLang="zh-CN" sz="1400" b="0" i="0">
                          <a:solidFill>
                            <a:srgbClr val="000000"/>
                          </a:solidFill>
                          <a:latin typeface="Cambria" panose="02040503050406030204" charset="0"/>
                          <a:ea typeface="Inter"/>
                          <a:cs typeface="Cambria" panose="02040503050406030204" charset="0"/>
                        </a:rPr>
                        <a:t>Neodymium consumption in nickel - metal hydride batteries for hybrid vehicles</a:t>
                      </a:r>
                      <a:endParaRPr lang="en-US" altLang="zh-CN" sz="14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400" b="0" i="0">
                          <a:solidFill>
                            <a:srgbClr val="000000"/>
                          </a:solidFill>
                          <a:latin typeface="Cambria" panose="02040503050406030204" charset="0"/>
                          <a:ea typeface="Inter"/>
                          <a:cs typeface="Cambria" panose="02040503050406030204" charset="0"/>
                        </a:rPr>
                        <a:t>kg</a:t>
                      </a:r>
                      <a:endParaRPr lang="en-US" altLang="zh-CN" sz="14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400" b="0" i="0">
                          <a:solidFill>
                            <a:srgbClr val="000000"/>
                          </a:solidFill>
                          <a:latin typeface="Cambria" panose="02040503050406030204" charset="0"/>
                          <a:ea typeface="Inter"/>
                          <a:cs typeface="Cambria" panose="02040503050406030204" charset="0"/>
                        </a:rPr>
                        <a:t>0.2</a:t>
                      </a:r>
                      <a:endParaRPr lang="en-US" altLang="zh-CN" sz="14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400" b="0" i="0">
                          <a:solidFill>
                            <a:srgbClr val="000000"/>
                          </a:solidFill>
                          <a:latin typeface="Cambria" panose="02040503050406030204" charset="0"/>
                          <a:ea typeface="Inter"/>
                          <a:cs typeface="Cambria" panose="02040503050406030204" charset="0"/>
                        </a:rPr>
                        <a:t>0.31</a:t>
                      </a:r>
                      <a:endParaRPr lang="en-US" altLang="zh-CN" sz="14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custDataLst>
              <p:tags r:id="rId1"/>
            </p:custDataLst>
          </p:nvPr>
        </p:nvGraphicFramePr>
        <p:xfrm>
          <a:off x="0" y="-40640"/>
          <a:ext cx="12192000" cy="6898005"/>
        </p:xfrm>
        <a:graphic>
          <a:graphicData uri="http://schemas.openxmlformats.org/drawingml/2006/table">
            <a:tbl>
              <a:tblPr firstRow="1" firstCol="1" bandRow="1">
                <a:tableStyleId>{5C22544A-7EE6-4342-B048-85BDC9FD1C3A}</a:tableStyleId>
              </a:tblPr>
              <a:tblGrid>
                <a:gridCol w="2402205"/>
                <a:gridCol w="4643755"/>
                <a:gridCol w="1599565"/>
                <a:gridCol w="1728470"/>
                <a:gridCol w="1818005"/>
              </a:tblGrid>
              <a:tr h="605790">
                <a:tc>
                  <a:txBody>
                    <a:bodyPr/>
                    <a:lstStyle/>
                    <a:p>
                      <a:pPr algn="ctr"/>
                      <a:r>
                        <a:rPr lang="en-US" altLang="zh-CN" sz="1400" b="0" i="0">
                          <a:solidFill>
                            <a:srgbClr val="000000"/>
                          </a:solidFill>
                          <a:latin typeface="Cambria" panose="02040503050406030204" charset="0"/>
                          <a:ea typeface="Inter"/>
                          <a:cs typeface="Cambria" panose="02040503050406030204" charset="0"/>
                        </a:rPr>
                        <a:t>Type</a:t>
                      </a:r>
                      <a:endParaRPr lang="en-US" altLang="zh-CN" sz="14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400" b="0" i="0">
                          <a:solidFill>
                            <a:srgbClr val="000000"/>
                          </a:solidFill>
                          <a:latin typeface="Cambria" panose="02040503050406030204" charset="0"/>
                          <a:ea typeface="Inter"/>
                          <a:cs typeface="Cambria" panose="02040503050406030204" charset="0"/>
                        </a:rPr>
                        <a:t>Description</a:t>
                      </a:r>
                      <a:endParaRPr lang="en-US" altLang="zh-CN" sz="14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400" b="0" i="0">
                          <a:solidFill>
                            <a:srgbClr val="000000"/>
                          </a:solidFill>
                          <a:latin typeface="Cambria" panose="02040503050406030204" charset="0"/>
                          <a:ea typeface="Inter"/>
                          <a:cs typeface="Cambria" panose="02040503050406030204" charset="0"/>
                        </a:rPr>
                        <a:t>Unit</a:t>
                      </a:r>
                      <a:endParaRPr lang="en-US" altLang="zh-CN" sz="14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400" b="0" i="0">
                          <a:solidFill>
                            <a:srgbClr val="000000"/>
                          </a:solidFill>
                          <a:latin typeface="Cambria" panose="02040503050406030204" charset="0"/>
                          <a:ea typeface="Inter"/>
                          <a:cs typeface="Cambria" panose="02040503050406030204" charset="0"/>
                        </a:rPr>
                        <a:t>Low - value Consumption</a:t>
                      </a:r>
                      <a:endParaRPr lang="en-US" altLang="zh-CN" sz="14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400" b="0" i="0">
                          <a:solidFill>
                            <a:srgbClr val="000000"/>
                          </a:solidFill>
                          <a:latin typeface="Cambria" panose="02040503050406030204" charset="0"/>
                          <a:ea typeface="Inter"/>
                          <a:cs typeface="Cambria" panose="02040503050406030204" charset="0"/>
                        </a:rPr>
                        <a:t>High - value Consumption</a:t>
                      </a:r>
                      <a:endParaRPr lang="en-US" altLang="zh-CN" sz="14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r>
              <a:tr h="522605">
                <a:tc rowSpan="7">
                  <a:txBody>
                    <a:bodyPr/>
                    <a:lstStyle/>
                    <a:p>
                      <a:pPr algn="ctr"/>
                      <a:r>
                        <a:rPr lang="en-US" altLang="zh-CN" sz="2400" b="0" i="0">
                          <a:solidFill>
                            <a:srgbClr val="000000"/>
                          </a:solidFill>
                          <a:latin typeface="Cambria" panose="02040503050406030204" charset="0"/>
                          <a:ea typeface="Inter"/>
                          <a:cs typeface="Cambria" panose="02040503050406030204" charset="0"/>
                        </a:rPr>
                        <a:t>Energy - saving Lamps</a:t>
                      </a:r>
                      <a:endParaRPr lang="en-US" altLang="zh-CN" sz="24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Phosphor content per energy - saving lamp</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g</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1.1</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1.5</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r>
              <a:tr h="522605">
                <a:tc vMerge="1">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Proportion of rare earths in trichromatic phosphors by weight</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60</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60</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r>
              <a:tr h="522605">
                <a:tc vMerge="1">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Proportion of lanthanum in rare earths of phosphors</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8.5</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8.5</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r>
              <a:tr h="522605">
                <a:tc vMerge="1">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Proportion of cerium in rare earths of phosphors</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20</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20</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r>
              <a:tr h="523240">
                <a:tc vMerge="1">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Proportion of europium in rare earths of phosphors</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4.5</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4.5</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r>
              <a:tr h="522605">
                <a:tc vMerge="1">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Proportion of terbium in rare earths of phosphors</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5</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5</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r>
              <a:tr h="542290">
                <a:tc vMerge="1">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Proportion of yttrium in rare earths of phosphors</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62</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62</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r>
              <a:tr h="522605">
                <a:tc rowSpan="5">
                  <a:txBody>
                    <a:bodyPr/>
                    <a:lstStyle/>
                    <a:p>
                      <a:pPr algn="ctr"/>
                      <a:r>
                        <a:rPr lang="en-US" altLang="zh-CN" sz="2400" b="0" i="0">
                          <a:solidFill>
                            <a:srgbClr val="000000"/>
                          </a:solidFill>
                          <a:latin typeface="Cambria" panose="02040503050406030204" charset="0"/>
                          <a:ea typeface="Inter"/>
                          <a:cs typeface="Cambria" panose="02040503050406030204" charset="0"/>
                        </a:rPr>
                        <a:t>Polishing Powder</a:t>
                      </a:r>
                      <a:endParaRPr lang="en-US" altLang="zh-CN" sz="24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Proportion of rare earths in polishing powder by weight</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66</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95</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r>
              <a:tr h="522605">
                <a:tc vMerge="1">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Proportion of cerium in rare earths of polishing powder</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50</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99</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r>
              <a:tr h="523240">
                <a:tc vMerge="1">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Proportion of lanthanum in rare earths of polishing powder</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0</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35</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r>
              <a:tr h="522605">
                <a:tc vMerge="1">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Proportion of neodymium in rare earths of polishing powder</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0</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15</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r>
              <a:tr h="522605">
                <a:tc vMerge="1">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Proportion of praseodymium in rare earths of polishing powder</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0</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c>
                  <a:txBody>
                    <a:bodyPr/>
                    <a:lstStyle/>
                    <a:p>
                      <a:pPr algn="ctr"/>
                      <a:r>
                        <a:rPr lang="en-US" altLang="zh-CN" sz="1200" b="0" i="0">
                          <a:solidFill>
                            <a:srgbClr val="000000"/>
                          </a:solidFill>
                          <a:latin typeface="Cambria" panose="02040503050406030204" charset="0"/>
                          <a:ea typeface="Inter"/>
                          <a:cs typeface="Cambria" panose="02040503050406030204" charset="0"/>
                        </a:rPr>
                        <a:t>5</a:t>
                      </a:r>
                      <a:endParaRPr lang="en-US" altLang="zh-CN" sz="1200" b="0" i="0">
                        <a:solidFill>
                          <a:srgbClr val="000000"/>
                        </a:solidFill>
                        <a:latin typeface="Cambria" panose="02040503050406030204" charset="0"/>
                        <a:ea typeface="Inter"/>
                        <a:cs typeface="Cambria" panose="02040503050406030204" charset="0"/>
                      </a:endParaRPr>
                    </a:p>
                  </a:txBody>
                  <a:tcPr marL="137477" marR="137477" marT="91757" marB="91757" anchor="ctr" anchorCtr="0"/>
                </a:tc>
              </a:tr>
            </a:tbl>
          </a:graphicData>
        </a:graphic>
      </p:graphicFrame>
    </p:spTree>
  </p:cSld>
  <p:clrMapOvr>
    <a:masterClrMapping/>
  </p:clrMapOvr>
</p:sld>
</file>

<file path=ppt/tags/tag1.xml><?xml version="1.0" encoding="utf-8"?>
<p:tagLst xmlns:p="http://schemas.openxmlformats.org/presentationml/2006/main">
  <p:tag name="TABLE_ENDDRAG_ORIGIN_RECT" val="580*369"/>
  <p:tag name="TABLE_ENDDRAG_RECT" val="165*49*580*369"/>
</p:tagLst>
</file>

<file path=ppt/tags/tag1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1.xml><?xml version="1.0" encoding="utf-8"?>
<p:tagLst xmlns:p="http://schemas.openxmlformats.org/presentationml/2006/main">
  <p:tag name="TABLE_ENDDRAG_ORIGIN_RECT" val="447*338"/>
  <p:tag name="TABLE_ENDDRAG_RECT" val="492*2*447*338"/>
</p:tagLst>
</file>

<file path=ppt/tags/tag12.xml><?xml version="1.0" encoding="utf-8"?>
<p:tagLst xmlns:p="http://schemas.openxmlformats.org/presentationml/2006/main">
  <p:tag name="TABLE_ENDDRAG_ORIGIN_RECT" val="447*338"/>
  <p:tag name="TABLE_ENDDRAG_RECT" val="492*2*447*338"/>
</p:tagLst>
</file>

<file path=ppt/tags/tag2.xml><?xml version="1.0" encoding="utf-8"?>
<p:tagLst xmlns:p="http://schemas.openxmlformats.org/presentationml/2006/main">
  <p:tag name="TABLE_ENDDRAG_ORIGIN_RECT" val="960*349"/>
  <p:tag name="TABLE_ENDDRAG_RECT" val="0*93*960*349"/>
</p:tagLst>
</file>

<file path=ppt/tags/tag3.xml><?xml version="1.0" encoding="utf-8"?>
<p:tagLst xmlns:p="http://schemas.openxmlformats.org/presentationml/2006/main">
  <p:tag name="TABLE_ENDDRAG_ORIGIN_RECT" val="959*543"/>
  <p:tag name="TABLE_ENDDRAG_RECT" val="0*-3*959*543"/>
</p:tagLst>
</file>

<file path=ppt/tags/tag4.xml><?xml version="1.0" encoding="utf-8"?>
<p:tagLst xmlns:p="http://schemas.openxmlformats.org/presentationml/2006/main">
  <p:tag name="TABLE_ENDDRAG_ORIGIN_RECT" val="960*543"/>
  <p:tag name="TABLE_ENDDRAG_RECT" val="0*-3*960*543"/>
</p:tagLst>
</file>

<file path=ppt/tags/tag5.xml><?xml version="1.0" encoding="utf-8"?>
<p:tagLst xmlns:p="http://schemas.openxmlformats.org/presentationml/2006/main">
  <p:tag name="THINKCELLSHAPEDONOTDELETE" val="p.xPY6l.4e0qFpjKD1ITjmg"/>
</p:tagLst>
</file>

<file path=ppt/tags/tag6.xml><?xml version="1.0" encoding="utf-8"?>
<p:tagLst xmlns:p="http://schemas.openxmlformats.org/presentationml/2006/main">
  <p:tag name="THINKCELLSHAPEDONOTDELETE" val="p.xPY6l.4e0qFpjKD1ITjmg"/>
</p:tagLst>
</file>

<file path=ppt/tags/tag7.xml><?xml version="1.0" encoding="utf-8"?>
<p:tagLst xmlns:p="http://schemas.openxmlformats.org/presentationml/2006/main">
  <p:tag name="THINKCELLSHAPEDONOTDELETE" val="p.xPY6l.4e0qFpjKD1ITjmg"/>
</p:tagLst>
</file>

<file path=ppt/tags/tag8.xml><?xml version="1.0" encoding="utf-8"?>
<p:tagLst xmlns:p="http://schemas.openxmlformats.org/presentationml/2006/main">
  <p:tag name="THINKCELLSHAPEDONOTDELETE" val="p.xPY6l.4e0qFpjKD1ITjmg"/>
</p:tagLst>
</file>

<file path=ppt/tags/tag9.xml><?xml version="1.0" encoding="utf-8"?>
<p:tagLst xmlns:p="http://schemas.openxmlformats.org/presentationml/2006/main">
  <p:tag name="THINKCELLSHAPEDONOTDELETE" val="p.xPY6l.4e0qFpjKD1ITjmg"/>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23373</Words>
  <Application>WPS 演示</Application>
  <PresentationFormat>宽屏</PresentationFormat>
  <Paragraphs>1652</Paragraphs>
  <Slides>40</Slides>
  <Notes>1</Notes>
  <HiddenSlides>0</HiddenSlides>
  <MMClips>0</MMClips>
  <ScaleCrop>false</ScaleCrop>
  <HeadingPairs>
    <vt:vector size="6" baseType="variant">
      <vt:variant>
        <vt:lpstr>已用的字体</vt:lpstr>
      </vt:variant>
      <vt:variant>
        <vt:i4>32</vt:i4>
      </vt:variant>
      <vt:variant>
        <vt:lpstr>主题</vt:lpstr>
      </vt:variant>
      <vt:variant>
        <vt:i4>1</vt:i4>
      </vt:variant>
      <vt:variant>
        <vt:lpstr>幻灯片标题</vt:lpstr>
      </vt:variant>
      <vt:variant>
        <vt:i4>40</vt:i4>
      </vt:variant>
    </vt:vector>
  </HeadingPairs>
  <TitlesOfParts>
    <vt:vector size="73" baseType="lpstr">
      <vt:lpstr>Arial</vt:lpstr>
      <vt:lpstr>宋体</vt:lpstr>
      <vt:lpstr>Wingdings</vt:lpstr>
      <vt:lpstr>微软雅黑</vt:lpstr>
      <vt:lpstr>Tahoma</vt:lpstr>
      <vt:lpstr>Cambria</vt:lpstr>
      <vt:lpstr>Times New Roman</vt:lpstr>
      <vt:lpstr>Cambria</vt:lpstr>
      <vt:lpstr>Arial</vt:lpstr>
      <vt:lpstr>黑体</vt:lpstr>
      <vt:lpstr>Inter</vt:lpstr>
      <vt:lpstr>Segoe Print</vt:lpstr>
      <vt:lpstr>等线</vt:lpstr>
      <vt:lpstr>Arial Unicode MS</vt:lpstr>
      <vt:lpstr>等线 Light</vt:lpstr>
      <vt:lpstr>Wingdings 2</vt:lpstr>
      <vt:lpstr>幼圆</vt:lpstr>
      <vt:lpstr>Calibri</vt:lpstr>
      <vt:lpstr>仿宋</vt:lpstr>
      <vt:lpstr>华文新魏</vt:lpstr>
      <vt:lpstr>华文仿宋</vt:lpstr>
      <vt:lpstr>华文琥珀</vt:lpstr>
      <vt:lpstr>华文宋体</vt:lpstr>
      <vt:lpstr>华文楷体</vt:lpstr>
      <vt:lpstr>华文中宋</vt:lpstr>
      <vt:lpstr>Sitka Banner Semibold</vt:lpstr>
      <vt:lpstr>Segoe UI Variable Text</vt:lpstr>
      <vt:lpstr>Segoe UI Variable Small</vt:lpstr>
      <vt:lpstr>Sitka Heading</vt:lpstr>
      <vt:lpstr>Sitka Display Semibold</vt:lpstr>
      <vt:lpstr>Showcard Gothic</vt:lpstr>
      <vt:lpstr>MiSans Normal</vt:lpstr>
      <vt:lpstr>Office 主题​​</vt:lpstr>
      <vt:lpstr>Analysis of the Supply and Demand Pattern of the Chinese Rare Earth Market in 2024 and Prospects for 2025</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Li-Jianwu</dc:creator>
  <cp:lastModifiedBy>新编大学英语听力教程第三版</cp:lastModifiedBy>
  <cp:revision>853</cp:revision>
  <dcterms:created xsi:type="dcterms:W3CDTF">2020-05-20T02:08:00Z</dcterms:created>
  <dcterms:modified xsi:type="dcterms:W3CDTF">2025-05-06T07:13:18Z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A758CE223E814889A230823FBBB3BC8C_13</vt:lpwstr>
  </property>
  <property fmtid="{D5CDD505-2E9C-101B-9397-08002B2CF9AE}" pid="3" name="KSOProductBuildVer">
    <vt:lpwstr>2052-12.1.0.20784</vt:lpwstr>
  </property>
</Properties>
</file>